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72" r:id="rId6"/>
    <p:sldId id="258" r:id="rId7"/>
    <p:sldId id="278" r:id="rId8"/>
    <p:sldId id="280" r:id="rId9"/>
    <p:sldId id="281" r:id="rId10"/>
    <p:sldId id="273" r:id="rId11"/>
    <p:sldId id="259" r:id="rId12"/>
    <p:sldId id="289" r:id="rId13"/>
    <p:sldId id="294" r:id="rId14"/>
    <p:sldId id="295" r:id="rId15"/>
    <p:sldId id="285" r:id="rId16"/>
    <p:sldId id="286" r:id="rId17"/>
    <p:sldId id="287" r:id="rId18"/>
    <p:sldId id="288" r:id="rId19"/>
    <p:sldId id="291" r:id="rId20"/>
    <p:sldId id="292" r:id="rId21"/>
    <p:sldId id="293" r:id="rId22"/>
    <p:sldId id="284" r:id="rId23"/>
    <p:sldId id="277" r:id="rId2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BE638-6F47-4617-9AA0-E1A4076F5646}" v="1" dt="2023-04-16T11:41:33.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4249" autoAdjust="0"/>
  </p:normalViewPr>
  <p:slideViewPr>
    <p:cSldViewPr>
      <p:cViewPr>
        <p:scale>
          <a:sx n="68" d="100"/>
          <a:sy n="68" d="100"/>
        </p:scale>
        <p:origin x="696" y="60"/>
      </p:cViewPr>
      <p:guideLst>
        <p:guide orient="horz" pos="2160"/>
        <p:guide pos="3839"/>
      </p:guideLst>
    </p:cSldViewPr>
  </p:slideViewPr>
  <p:notesTextViewPr>
    <p:cViewPr>
      <p:scale>
        <a:sx n="1" d="1"/>
        <a:sy n="1" d="1"/>
      </p:scale>
      <p:origin x="0" y="0"/>
    </p:cViewPr>
  </p:notesTextViewPr>
  <p:sorterViewPr>
    <p:cViewPr>
      <p:scale>
        <a:sx n="50" d="100"/>
        <a:sy n="5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sha Callins, M.D., M.P.H." userId="50fe9bec-dd22-4cf8-9e99-6f461f814394" providerId="ADAL" clId="{AEEBE638-6F47-4617-9AA0-E1A4076F5646}"/>
    <pc:docChg chg="custSel modSld">
      <pc:chgData name="Keisha Callins, M.D., M.P.H." userId="50fe9bec-dd22-4cf8-9e99-6f461f814394" providerId="ADAL" clId="{AEEBE638-6F47-4617-9AA0-E1A4076F5646}" dt="2023-04-16T11:45:19.639" v="69" actId="27636"/>
      <pc:docMkLst>
        <pc:docMk/>
      </pc:docMkLst>
      <pc:sldChg chg="modSp mod">
        <pc:chgData name="Keisha Callins, M.D., M.P.H." userId="50fe9bec-dd22-4cf8-9e99-6f461f814394" providerId="ADAL" clId="{AEEBE638-6F47-4617-9AA0-E1A4076F5646}" dt="2023-04-16T11:45:19.639" v="69" actId="27636"/>
        <pc:sldMkLst>
          <pc:docMk/>
          <pc:sldMk cId="3386517083" sldId="277"/>
        </pc:sldMkLst>
        <pc:spChg chg="mod">
          <ac:chgData name="Keisha Callins, M.D., M.P.H." userId="50fe9bec-dd22-4cf8-9e99-6f461f814394" providerId="ADAL" clId="{AEEBE638-6F47-4617-9AA0-E1A4076F5646}" dt="2023-04-16T11:45:19.639" v="69" actId="27636"/>
          <ac:spMkLst>
            <pc:docMk/>
            <pc:sldMk cId="3386517083" sldId="277"/>
            <ac:spMk id="3" creationId="{00000000-0000-0000-0000-000000000000}"/>
          </ac:spMkLst>
        </pc:spChg>
      </pc:sldChg>
      <pc:sldChg chg="modSp mod">
        <pc:chgData name="Keisha Callins, M.D., M.P.H." userId="50fe9bec-dd22-4cf8-9e99-6f461f814394" providerId="ADAL" clId="{AEEBE638-6F47-4617-9AA0-E1A4076F5646}" dt="2023-04-16T11:41:49.189" v="58" actId="20577"/>
        <pc:sldMkLst>
          <pc:docMk/>
          <pc:sldMk cId="2848896756" sldId="278"/>
        </pc:sldMkLst>
        <pc:spChg chg="mod">
          <ac:chgData name="Keisha Callins, M.D., M.P.H." userId="50fe9bec-dd22-4cf8-9e99-6f461f814394" providerId="ADAL" clId="{AEEBE638-6F47-4617-9AA0-E1A4076F5646}" dt="2023-04-16T11:41:49.189" v="58" actId="20577"/>
          <ac:spMkLst>
            <pc:docMk/>
            <pc:sldMk cId="2848896756" sldId="278"/>
            <ac:spMk id="2" creationId="{A6B846F0-D6B4-CE05-31F8-21893CE9CB55}"/>
          </ac:spMkLst>
        </pc:spChg>
      </pc:sldChg>
      <pc:sldChg chg="modSp mod">
        <pc:chgData name="Keisha Callins, M.D., M.P.H." userId="50fe9bec-dd22-4cf8-9e99-6f461f814394" providerId="ADAL" clId="{AEEBE638-6F47-4617-9AA0-E1A4076F5646}" dt="2023-04-16T11:42:30.669" v="59" actId="113"/>
        <pc:sldMkLst>
          <pc:docMk/>
          <pc:sldMk cId="3361275368" sldId="287"/>
        </pc:sldMkLst>
        <pc:spChg chg="mod">
          <ac:chgData name="Keisha Callins, M.D., M.P.H." userId="50fe9bec-dd22-4cf8-9e99-6f461f814394" providerId="ADAL" clId="{AEEBE638-6F47-4617-9AA0-E1A4076F5646}" dt="2023-04-16T11:42:30.669" v="59" actId="113"/>
          <ac:spMkLst>
            <pc:docMk/>
            <pc:sldMk cId="3361275368" sldId="287"/>
            <ac:spMk id="3" creationId="{652027C4-6959-48DF-9F19-0B30319E2365}"/>
          </ac:spMkLst>
        </pc:spChg>
      </pc:sldChg>
      <pc:sldChg chg="modSp mod">
        <pc:chgData name="Keisha Callins, M.D., M.P.H." userId="50fe9bec-dd22-4cf8-9e99-6f461f814394" providerId="ADAL" clId="{AEEBE638-6F47-4617-9AA0-E1A4076F5646}" dt="2023-04-16T11:43:57.123" v="65" actId="14100"/>
        <pc:sldMkLst>
          <pc:docMk/>
          <pc:sldMk cId="1469837169" sldId="289"/>
        </pc:sldMkLst>
        <pc:picChg chg="mod">
          <ac:chgData name="Keisha Callins, M.D., M.P.H." userId="50fe9bec-dd22-4cf8-9e99-6f461f814394" providerId="ADAL" clId="{AEEBE638-6F47-4617-9AA0-E1A4076F5646}" dt="2023-04-16T11:43:57.123" v="65" actId="14100"/>
          <ac:picMkLst>
            <pc:docMk/>
            <pc:sldMk cId="1469837169" sldId="289"/>
            <ac:picMk id="4" creationId="{84EC512B-21EB-8AD2-ED43-64A0AF9BE784}"/>
          </ac:picMkLst>
        </pc:picChg>
      </pc:sldChg>
      <pc:sldChg chg="modSp mod">
        <pc:chgData name="Keisha Callins, M.D., M.P.H." userId="50fe9bec-dd22-4cf8-9e99-6f461f814394" providerId="ADAL" clId="{AEEBE638-6F47-4617-9AA0-E1A4076F5646}" dt="2023-04-16T11:43:35.568" v="62" actId="14100"/>
        <pc:sldMkLst>
          <pc:docMk/>
          <pc:sldMk cId="1322168131" sldId="294"/>
        </pc:sldMkLst>
        <pc:picChg chg="mod">
          <ac:chgData name="Keisha Callins, M.D., M.P.H." userId="50fe9bec-dd22-4cf8-9e99-6f461f814394" providerId="ADAL" clId="{AEEBE638-6F47-4617-9AA0-E1A4076F5646}" dt="2023-04-16T11:43:35.568" v="62" actId="14100"/>
          <ac:picMkLst>
            <pc:docMk/>
            <pc:sldMk cId="1322168131" sldId="294"/>
            <ac:picMk id="6" creationId="{17D8A848-8E57-CEE6-BD62-61C2917FEBB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BA3227-8BF8-4510-A13F-8E7F21FE454F}"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0CEEF1BC-ADE6-4964-BC80-E3AB68BF1443}">
      <dgm:prSet/>
      <dgm:spPr/>
      <dgm:t>
        <a:bodyPr/>
        <a:lstStyle/>
        <a:p>
          <a:r>
            <a:rPr lang="en-US" b="1" dirty="0"/>
            <a:t>Greenhouse Gas Emissions</a:t>
          </a:r>
          <a:endParaRPr lang="en-US" dirty="0"/>
        </a:p>
      </dgm:t>
    </dgm:pt>
    <dgm:pt modelId="{EAF9FB74-F2EC-489A-A764-8A31193C3CA5}" type="parTrans" cxnId="{F0CCD859-05C8-4A40-8C16-86939421F002}">
      <dgm:prSet/>
      <dgm:spPr/>
      <dgm:t>
        <a:bodyPr/>
        <a:lstStyle/>
        <a:p>
          <a:endParaRPr lang="en-US"/>
        </a:p>
      </dgm:t>
    </dgm:pt>
    <dgm:pt modelId="{BD7E4CB1-6924-43E5-A828-A6434F695F85}" type="sibTrans" cxnId="{F0CCD859-05C8-4A40-8C16-86939421F002}">
      <dgm:prSet/>
      <dgm:spPr/>
      <dgm:t>
        <a:bodyPr/>
        <a:lstStyle/>
        <a:p>
          <a:endParaRPr lang="en-US"/>
        </a:p>
      </dgm:t>
    </dgm:pt>
    <dgm:pt modelId="{BE639530-3845-4B6B-B1E1-B6CDDE36F1C0}">
      <dgm:prSet/>
      <dgm:spPr/>
      <dgm:t>
        <a:bodyPr/>
        <a:lstStyle/>
        <a:p>
          <a:pPr algn="ctr"/>
          <a:r>
            <a:rPr lang="en-US" b="1" dirty="0"/>
            <a:t>Methane</a:t>
          </a:r>
          <a:endParaRPr lang="en-US" dirty="0"/>
        </a:p>
      </dgm:t>
    </dgm:pt>
    <dgm:pt modelId="{DE2ED465-2396-4331-AA96-399E0B180B32}" type="parTrans" cxnId="{FE22739D-DA71-4CDC-ADBE-7014BB291C95}">
      <dgm:prSet/>
      <dgm:spPr/>
      <dgm:t>
        <a:bodyPr/>
        <a:lstStyle/>
        <a:p>
          <a:endParaRPr lang="en-US"/>
        </a:p>
      </dgm:t>
    </dgm:pt>
    <dgm:pt modelId="{0546B83E-50B1-4500-B7E8-93366DE6069B}" type="sibTrans" cxnId="{FE22739D-DA71-4CDC-ADBE-7014BB291C95}">
      <dgm:prSet/>
      <dgm:spPr/>
      <dgm:t>
        <a:bodyPr/>
        <a:lstStyle/>
        <a:p>
          <a:endParaRPr lang="en-US"/>
        </a:p>
      </dgm:t>
    </dgm:pt>
    <dgm:pt modelId="{A9ED5F40-1EB3-49FE-8560-2F2692273573}">
      <dgm:prSet/>
      <dgm:spPr/>
      <dgm:t>
        <a:bodyPr/>
        <a:lstStyle/>
        <a:p>
          <a:r>
            <a:rPr lang="en-US" b="1" dirty="0"/>
            <a:t>Carbon Footprint</a:t>
          </a:r>
        </a:p>
      </dgm:t>
    </dgm:pt>
    <dgm:pt modelId="{A6C5D214-AA56-47BA-9A33-4974AEAF1A0E}" type="parTrans" cxnId="{0D5E335F-B440-4C3B-A1AD-D2E2E329A4E4}">
      <dgm:prSet/>
      <dgm:spPr/>
      <dgm:t>
        <a:bodyPr/>
        <a:lstStyle/>
        <a:p>
          <a:endParaRPr lang="en-US"/>
        </a:p>
      </dgm:t>
    </dgm:pt>
    <dgm:pt modelId="{686230CB-A30B-411D-A527-D49318726CBF}" type="sibTrans" cxnId="{0D5E335F-B440-4C3B-A1AD-D2E2E329A4E4}">
      <dgm:prSet/>
      <dgm:spPr/>
      <dgm:t>
        <a:bodyPr/>
        <a:lstStyle/>
        <a:p>
          <a:endParaRPr lang="en-US"/>
        </a:p>
      </dgm:t>
    </dgm:pt>
    <dgm:pt modelId="{CDD4B3D7-AC0C-4ACD-A5BF-1A9DACBB2D16}">
      <dgm:prSet/>
      <dgm:spPr/>
      <dgm:t>
        <a:bodyPr/>
        <a:lstStyle/>
        <a:p>
          <a:r>
            <a:rPr lang="en-US" b="1" dirty="0"/>
            <a:t>Climate Crisis</a:t>
          </a:r>
        </a:p>
      </dgm:t>
    </dgm:pt>
    <dgm:pt modelId="{68E79225-D2E5-4D4E-A948-117321577850}" type="parTrans" cxnId="{BC239F17-2658-4A9E-8CE6-3060170457E1}">
      <dgm:prSet/>
      <dgm:spPr/>
      <dgm:t>
        <a:bodyPr/>
        <a:lstStyle/>
        <a:p>
          <a:endParaRPr lang="en-US"/>
        </a:p>
      </dgm:t>
    </dgm:pt>
    <dgm:pt modelId="{098AA219-A43E-4205-911F-1CB761F94044}" type="sibTrans" cxnId="{BC239F17-2658-4A9E-8CE6-3060170457E1}">
      <dgm:prSet/>
      <dgm:spPr/>
      <dgm:t>
        <a:bodyPr/>
        <a:lstStyle/>
        <a:p>
          <a:endParaRPr lang="en-US"/>
        </a:p>
      </dgm:t>
    </dgm:pt>
    <dgm:pt modelId="{F6918F71-F505-4051-BB0D-3859A348D59C}">
      <dgm:prSet/>
      <dgm:spPr/>
      <dgm:t>
        <a:bodyPr/>
        <a:lstStyle/>
        <a:p>
          <a:pPr algn="ctr"/>
          <a:r>
            <a:rPr lang="en-US" b="1" dirty="0"/>
            <a:t>Nitrous Oxide</a:t>
          </a:r>
          <a:endParaRPr lang="en-US" dirty="0"/>
        </a:p>
      </dgm:t>
    </dgm:pt>
    <dgm:pt modelId="{FE977F52-57FF-46BD-AFA3-6E3BFE79DCF4}" type="parTrans" cxnId="{C773D133-4CD1-4460-8994-308314BDF8EC}">
      <dgm:prSet/>
      <dgm:spPr/>
      <dgm:t>
        <a:bodyPr/>
        <a:lstStyle/>
        <a:p>
          <a:endParaRPr lang="en-US"/>
        </a:p>
      </dgm:t>
    </dgm:pt>
    <dgm:pt modelId="{1838F5C6-636E-4BEB-B78F-01234900ED60}" type="sibTrans" cxnId="{C773D133-4CD1-4460-8994-308314BDF8EC}">
      <dgm:prSet/>
      <dgm:spPr/>
      <dgm:t>
        <a:bodyPr/>
        <a:lstStyle/>
        <a:p>
          <a:endParaRPr lang="en-US"/>
        </a:p>
      </dgm:t>
    </dgm:pt>
    <dgm:pt modelId="{B63D4C82-6C63-40D5-AE56-AF55A8447D65}">
      <dgm:prSet/>
      <dgm:spPr/>
      <dgm:t>
        <a:bodyPr/>
        <a:lstStyle/>
        <a:p>
          <a:pPr algn="ctr"/>
          <a:r>
            <a:rPr lang="en-US" b="1" dirty="0"/>
            <a:t>Carbon Dioxide</a:t>
          </a:r>
        </a:p>
      </dgm:t>
    </dgm:pt>
    <dgm:pt modelId="{0FF43863-C023-41E9-980C-47E7EF3CE1E6}" type="parTrans" cxnId="{49CBF9B4-F292-4943-AFDC-479486380374}">
      <dgm:prSet/>
      <dgm:spPr/>
      <dgm:t>
        <a:bodyPr/>
        <a:lstStyle/>
        <a:p>
          <a:endParaRPr lang="en-US"/>
        </a:p>
      </dgm:t>
    </dgm:pt>
    <dgm:pt modelId="{3372947E-10C3-46BF-8E05-0B9D1857EF99}" type="sibTrans" cxnId="{49CBF9B4-F292-4943-AFDC-479486380374}">
      <dgm:prSet/>
      <dgm:spPr/>
      <dgm:t>
        <a:bodyPr/>
        <a:lstStyle/>
        <a:p>
          <a:endParaRPr lang="en-US"/>
        </a:p>
      </dgm:t>
    </dgm:pt>
    <dgm:pt modelId="{DC1EDD87-418E-4DE1-806E-544AD7E81311}" type="pres">
      <dgm:prSet presAssocID="{5EBA3227-8BF8-4510-A13F-8E7F21FE454F}" presName="Name0" presStyleCnt="0">
        <dgm:presLayoutVars>
          <dgm:dir/>
          <dgm:animLvl val="lvl"/>
          <dgm:resizeHandles val="exact"/>
        </dgm:presLayoutVars>
      </dgm:prSet>
      <dgm:spPr/>
    </dgm:pt>
    <dgm:pt modelId="{89F1F7B7-6FD7-4EDB-9CEE-F364A7061A9B}" type="pres">
      <dgm:prSet presAssocID="{CDD4B3D7-AC0C-4ACD-A5BF-1A9DACBB2D16}" presName="boxAndChildren" presStyleCnt="0"/>
      <dgm:spPr/>
    </dgm:pt>
    <dgm:pt modelId="{0837D8E1-3E7C-46A5-9AC7-FEB5E59CBF6B}" type="pres">
      <dgm:prSet presAssocID="{CDD4B3D7-AC0C-4ACD-A5BF-1A9DACBB2D16}" presName="parentTextBox" presStyleLbl="node1" presStyleIdx="0" presStyleCnt="3"/>
      <dgm:spPr/>
    </dgm:pt>
    <dgm:pt modelId="{52C30288-8196-4CEB-8075-5849ADE3CAB9}" type="pres">
      <dgm:prSet presAssocID="{686230CB-A30B-411D-A527-D49318726CBF}" presName="sp" presStyleCnt="0"/>
      <dgm:spPr/>
    </dgm:pt>
    <dgm:pt modelId="{D8712792-23A5-47F6-88C5-8E23A160B5CE}" type="pres">
      <dgm:prSet presAssocID="{A9ED5F40-1EB3-49FE-8560-2F2692273573}" presName="arrowAndChildren" presStyleCnt="0"/>
      <dgm:spPr/>
    </dgm:pt>
    <dgm:pt modelId="{CD3942D2-1898-4717-8DE0-B3E906473A2B}" type="pres">
      <dgm:prSet presAssocID="{A9ED5F40-1EB3-49FE-8560-2F2692273573}" presName="parentTextArrow" presStyleLbl="node1" presStyleIdx="1" presStyleCnt="3"/>
      <dgm:spPr/>
    </dgm:pt>
    <dgm:pt modelId="{721185E9-ECC2-4D09-B415-3CED05C283D2}" type="pres">
      <dgm:prSet presAssocID="{BD7E4CB1-6924-43E5-A828-A6434F695F85}" presName="sp" presStyleCnt="0"/>
      <dgm:spPr/>
    </dgm:pt>
    <dgm:pt modelId="{31C2778E-B48F-41D4-B567-3F1830594418}" type="pres">
      <dgm:prSet presAssocID="{0CEEF1BC-ADE6-4964-BC80-E3AB68BF1443}" presName="arrowAndChildren" presStyleCnt="0"/>
      <dgm:spPr/>
    </dgm:pt>
    <dgm:pt modelId="{71F00660-B10D-4752-BC71-8305C8226534}" type="pres">
      <dgm:prSet presAssocID="{0CEEF1BC-ADE6-4964-BC80-E3AB68BF1443}" presName="parentTextArrow" presStyleLbl="node1" presStyleIdx="1" presStyleCnt="3"/>
      <dgm:spPr/>
    </dgm:pt>
    <dgm:pt modelId="{AC591A9E-B632-485F-B0D8-C740D47F3B50}" type="pres">
      <dgm:prSet presAssocID="{0CEEF1BC-ADE6-4964-BC80-E3AB68BF1443}" presName="arrow" presStyleLbl="node1" presStyleIdx="2" presStyleCnt="3"/>
      <dgm:spPr/>
    </dgm:pt>
    <dgm:pt modelId="{95962D6A-29D3-4C8A-B090-2D42723380B8}" type="pres">
      <dgm:prSet presAssocID="{0CEEF1BC-ADE6-4964-BC80-E3AB68BF1443}" presName="descendantArrow" presStyleCnt="0"/>
      <dgm:spPr/>
    </dgm:pt>
    <dgm:pt modelId="{9C046D86-9E12-4F00-9B9E-CAA5DF738C2A}" type="pres">
      <dgm:prSet presAssocID="{BE639530-3845-4B6B-B1E1-B6CDDE36F1C0}" presName="childTextArrow" presStyleLbl="fgAccFollowNode1" presStyleIdx="0" presStyleCnt="3">
        <dgm:presLayoutVars>
          <dgm:bulletEnabled val="1"/>
        </dgm:presLayoutVars>
      </dgm:prSet>
      <dgm:spPr/>
    </dgm:pt>
    <dgm:pt modelId="{5B8C3177-EE98-4FC5-8E48-44981AD78FAD}" type="pres">
      <dgm:prSet presAssocID="{F6918F71-F505-4051-BB0D-3859A348D59C}" presName="childTextArrow" presStyleLbl="fgAccFollowNode1" presStyleIdx="1" presStyleCnt="3">
        <dgm:presLayoutVars>
          <dgm:bulletEnabled val="1"/>
        </dgm:presLayoutVars>
      </dgm:prSet>
      <dgm:spPr/>
    </dgm:pt>
    <dgm:pt modelId="{69F29755-F071-4FD2-A77C-7F9030299A49}" type="pres">
      <dgm:prSet presAssocID="{B63D4C82-6C63-40D5-AE56-AF55A8447D65}" presName="childTextArrow" presStyleLbl="fgAccFollowNode1" presStyleIdx="2" presStyleCnt="3">
        <dgm:presLayoutVars>
          <dgm:bulletEnabled val="1"/>
        </dgm:presLayoutVars>
      </dgm:prSet>
      <dgm:spPr/>
    </dgm:pt>
  </dgm:ptLst>
  <dgm:cxnLst>
    <dgm:cxn modelId="{BC239F17-2658-4A9E-8CE6-3060170457E1}" srcId="{5EBA3227-8BF8-4510-A13F-8E7F21FE454F}" destId="{CDD4B3D7-AC0C-4ACD-A5BF-1A9DACBB2D16}" srcOrd="2" destOrd="0" parTransId="{68E79225-D2E5-4D4E-A948-117321577850}" sibTransId="{098AA219-A43E-4205-911F-1CB761F94044}"/>
    <dgm:cxn modelId="{13652825-60AC-4CC8-AD07-8FDBBD2BC6DE}" type="presOf" srcId="{A9ED5F40-1EB3-49FE-8560-2F2692273573}" destId="{CD3942D2-1898-4717-8DE0-B3E906473A2B}" srcOrd="0" destOrd="0" presId="urn:microsoft.com/office/officeart/2005/8/layout/process4"/>
    <dgm:cxn modelId="{C773D133-4CD1-4460-8994-308314BDF8EC}" srcId="{0CEEF1BC-ADE6-4964-BC80-E3AB68BF1443}" destId="{F6918F71-F505-4051-BB0D-3859A348D59C}" srcOrd="1" destOrd="0" parTransId="{FE977F52-57FF-46BD-AFA3-6E3BFE79DCF4}" sibTransId="{1838F5C6-636E-4BEB-B78F-01234900ED60}"/>
    <dgm:cxn modelId="{0D5E335F-B440-4C3B-A1AD-D2E2E329A4E4}" srcId="{5EBA3227-8BF8-4510-A13F-8E7F21FE454F}" destId="{A9ED5F40-1EB3-49FE-8560-2F2692273573}" srcOrd="1" destOrd="0" parTransId="{A6C5D214-AA56-47BA-9A33-4974AEAF1A0E}" sibTransId="{686230CB-A30B-411D-A527-D49318726CBF}"/>
    <dgm:cxn modelId="{71E5BB6E-1874-43B8-B160-E45E6C1B2FB7}" type="presOf" srcId="{0CEEF1BC-ADE6-4964-BC80-E3AB68BF1443}" destId="{AC591A9E-B632-485F-B0D8-C740D47F3B50}" srcOrd="1" destOrd="0" presId="urn:microsoft.com/office/officeart/2005/8/layout/process4"/>
    <dgm:cxn modelId="{5391686F-7433-42CE-ABF3-78E22D7DE7CF}" type="presOf" srcId="{B63D4C82-6C63-40D5-AE56-AF55A8447D65}" destId="{69F29755-F071-4FD2-A77C-7F9030299A49}" srcOrd="0" destOrd="0" presId="urn:microsoft.com/office/officeart/2005/8/layout/process4"/>
    <dgm:cxn modelId="{F0CCD859-05C8-4A40-8C16-86939421F002}" srcId="{5EBA3227-8BF8-4510-A13F-8E7F21FE454F}" destId="{0CEEF1BC-ADE6-4964-BC80-E3AB68BF1443}" srcOrd="0" destOrd="0" parTransId="{EAF9FB74-F2EC-489A-A764-8A31193C3CA5}" sibTransId="{BD7E4CB1-6924-43E5-A828-A6434F695F85}"/>
    <dgm:cxn modelId="{E7492292-8C0D-4F1E-B58A-27AF56E12D8C}" type="presOf" srcId="{F6918F71-F505-4051-BB0D-3859A348D59C}" destId="{5B8C3177-EE98-4FC5-8E48-44981AD78FAD}" srcOrd="0" destOrd="0" presId="urn:microsoft.com/office/officeart/2005/8/layout/process4"/>
    <dgm:cxn modelId="{3139019B-07C2-4A29-86F9-9B7F26C1287D}" type="presOf" srcId="{0CEEF1BC-ADE6-4964-BC80-E3AB68BF1443}" destId="{71F00660-B10D-4752-BC71-8305C8226534}" srcOrd="0" destOrd="0" presId="urn:microsoft.com/office/officeart/2005/8/layout/process4"/>
    <dgm:cxn modelId="{FE22739D-DA71-4CDC-ADBE-7014BB291C95}" srcId="{0CEEF1BC-ADE6-4964-BC80-E3AB68BF1443}" destId="{BE639530-3845-4B6B-B1E1-B6CDDE36F1C0}" srcOrd="0" destOrd="0" parTransId="{DE2ED465-2396-4331-AA96-399E0B180B32}" sibTransId="{0546B83E-50B1-4500-B7E8-93366DE6069B}"/>
    <dgm:cxn modelId="{49CBF9B4-F292-4943-AFDC-479486380374}" srcId="{0CEEF1BC-ADE6-4964-BC80-E3AB68BF1443}" destId="{B63D4C82-6C63-40D5-AE56-AF55A8447D65}" srcOrd="2" destOrd="0" parTransId="{0FF43863-C023-41E9-980C-47E7EF3CE1E6}" sibTransId="{3372947E-10C3-46BF-8E05-0B9D1857EF99}"/>
    <dgm:cxn modelId="{B27216D8-B70A-4743-B382-5AF4D97B860E}" type="presOf" srcId="{BE639530-3845-4B6B-B1E1-B6CDDE36F1C0}" destId="{9C046D86-9E12-4F00-9B9E-CAA5DF738C2A}" srcOrd="0" destOrd="0" presId="urn:microsoft.com/office/officeart/2005/8/layout/process4"/>
    <dgm:cxn modelId="{E195C5E2-3DB1-47DD-A2E7-BAD63FA4A88F}" type="presOf" srcId="{CDD4B3D7-AC0C-4ACD-A5BF-1A9DACBB2D16}" destId="{0837D8E1-3E7C-46A5-9AC7-FEB5E59CBF6B}" srcOrd="0" destOrd="0" presId="urn:microsoft.com/office/officeart/2005/8/layout/process4"/>
    <dgm:cxn modelId="{6E8B6BE9-818D-491F-8C60-EC18686A0B82}" type="presOf" srcId="{5EBA3227-8BF8-4510-A13F-8E7F21FE454F}" destId="{DC1EDD87-418E-4DE1-806E-544AD7E81311}" srcOrd="0" destOrd="0" presId="urn:microsoft.com/office/officeart/2005/8/layout/process4"/>
    <dgm:cxn modelId="{18577483-6DCB-4AA3-B75A-57EAFE1FCB8D}" type="presParOf" srcId="{DC1EDD87-418E-4DE1-806E-544AD7E81311}" destId="{89F1F7B7-6FD7-4EDB-9CEE-F364A7061A9B}" srcOrd="0" destOrd="0" presId="urn:microsoft.com/office/officeart/2005/8/layout/process4"/>
    <dgm:cxn modelId="{A20293B2-9C5E-4900-92E3-6DA5C6B2F79F}" type="presParOf" srcId="{89F1F7B7-6FD7-4EDB-9CEE-F364A7061A9B}" destId="{0837D8E1-3E7C-46A5-9AC7-FEB5E59CBF6B}" srcOrd="0" destOrd="0" presId="urn:microsoft.com/office/officeart/2005/8/layout/process4"/>
    <dgm:cxn modelId="{0C8EB427-2209-44C2-9AEA-8F351A019168}" type="presParOf" srcId="{DC1EDD87-418E-4DE1-806E-544AD7E81311}" destId="{52C30288-8196-4CEB-8075-5849ADE3CAB9}" srcOrd="1" destOrd="0" presId="urn:microsoft.com/office/officeart/2005/8/layout/process4"/>
    <dgm:cxn modelId="{FFCDFD8E-9A81-4D7F-A95B-57226F55B987}" type="presParOf" srcId="{DC1EDD87-418E-4DE1-806E-544AD7E81311}" destId="{D8712792-23A5-47F6-88C5-8E23A160B5CE}" srcOrd="2" destOrd="0" presId="urn:microsoft.com/office/officeart/2005/8/layout/process4"/>
    <dgm:cxn modelId="{BBA1EC82-D946-4C8E-A67D-D0594C77ABDB}" type="presParOf" srcId="{D8712792-23A5-47F6-88C5-8E23A160B5CE}" destId="{CD3942D2-1898-4717-8DE0-B3E906473A2B}" srcOrd="0" destOrd="0" presId="urn:microsoft.com/office/officeart/2005/8/layout/process4"/>
    <dgm:cxn modelId="{840DDAE1-A125-4B09-9D4B-635B1988F6C0}" type="presParOf" srcId="{DC1EDD87-418E-4DE1-806E-544AD7E81311}" destId="{721185E9-ECC2-4D09-B415-3CED05C283D2}" srcOrd="3" destOrd="0" presId="urn:microsoft.com/office/officeart/2005/8/layout/process4"/>
    <dgm:cxn modelId="{B7A70F0F-46A2-4B77-B6EC-3270D047F709}" type="presParOf" srcId="{DC1EDD87-418E-4DE1-806E-544AD7E81311}" destId="{31C2778E-B48F-41D4-B567-3F1830594418}" srcOrd="4" destOrd="0" presId="urn:microsoft.com/office/officeart/2005/8/layout/process4"/>
    <dgm:cxn modelId="{7B65DA89-068E-4989-9109-63947983BB79}" type="presParOf" srcId="{31C2778E-B48F-41D4-B567-3F1830594418}" destId="{71F00660-B10D-4752-BC71-8305C8226534}" srcOrd="0" destOrd="0" presId="urn:microsoft.com/office/officeart/2005/8/layout/process4"/>
    <dgm:cxn modelId="{93778C2E-3E17-4BF6-9195-67E6E10F5496}" type="presParOf" srcId="{31C2778E-B48F-41D4-B567-3F1830594418}" destId="{AC591A9E-B632-485F-B0D8-C740D47F3B50}" srcOrd="1" destOrd="0" presId="urn:microsoft.com/office/officeart/2005/8/layout/process4"/>
    <dgm:cxn modelId="{D1A86081-412F-4FC1-80E9-6D086C32FB07}" type="presParOf" srcId="{31C2778E-B48F-41D4-B567-3F1830594418}" destId="{95962D6A-29D3-4C8A-B090-2D42723380B8}" srcOrd="2" destOrd="0" presId="urn:microsoft.com/office/officeart/2005/8/layout/process4"/>
    <dgm:cxn modelId="{93018FC2-AD5E-4120-9DC5-722E018C120A}" type="presParOf" srcId="{95962D6A-29D3-4C8A-B090-2D42723380B8}" destId="{9C046D86-9E12-4F00-9B9E-CAA5DF738C2A}" srcOrd="0" destOrd="0" presId="urn:microsoft.com/office/officeart/2005/8/layout/process4"/>
    <dgm:cxn modelId="{DAF7F54F-C84D-47F3-8D49-1BC3A379DBF4}" type="presParOf" srcId="{95962D6A-29D3-4C8A-B090-2D42723380B8}" destId="{5B8C3177-EE98-4FC5-8E48-44981AD78FAD}" srcOrd="1" destOrd="0" presId="urn:microsoft.com/office/officeart/2005/8/layout/process4"/>
    <dgm:cxn modelId="{F2EE60F1-8079-4F46-AA8F-1840B6C77B35}" type="presParOf" srcId="{95962D6A-29D3-4C8A-B090-2D42723380B8}" destId="{69F29755-F071-4FD2-A77C-7F9030299A49}"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D8E1-3E7C-46A5-9AC7-FEB5E59CBF6B}">
      <dsp:nvSpPr>
        <dsp:cNvPr id="0" name=""/>
        <dsp:cNvSpPr/>
      </dsp:nvSpPr>
      <dsp:spPr>
        <a:xfrm>
          <a:off x="0" y="3441586"/>
          <a:ext cx="6094413" cy="1129605"/>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Climate Crisis</a:t>
          </a:r>
        </a:p>
      </dsp:txBody>
      <dsp:txXfrm>
        <a:off x="0" y="3441586"/>
        <a:ext cx="6094413" cy="1129605"/>
      </dsp:txXfrm>
    </dsp:sp>
    <dsp:sp modelId="{CD3942D2-1898-4717-8DE0-B3E906473A2B}">
      <dsp:nvSpPr>
        <dsp:cNvPr id="0" name=""/>
        <dsp:cNvSpPr/>
      </dsp:nvSpPr>
      <dsp:spPr>
        <a:xfrm rot="10800000">
          <a:off x="0" y="1721197"/>
          <a:ext cx="6094413" cy="1737333"/>
        </a:xfrm>
        <a:prstGeom prst="upArrowCallou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Carbon Footprint</a:t>
          </a:r>
        </a:p>
      </dsp:txBody>
      <dsp:txXfrm rot="10800000">
        <a:off x="0" y="1721197"/>
        <a:ext cx="6094413" cy="1128867"/>
      </dsp:txXfrm>
    </dsp:sp>
    <dsp:sp modelId="{AC591A9E-B632-485F-B0D8-C740D47F3B50}">
      <dsp:nvSpPr>
        <dsp:cNvPr id="0" name=""/>
        <dsp:cNvSpPr/>
      </dsp:nvSpPr>
      <dsp:spPr>
        <a:xfrm rot="10800000">
          <a:off x="0" y="808"/>
          <a:ext cx="6094413" cy="1737333"/>
        </a:xfrm>
        <a:prstGeom prst="upArrowCallou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Greenhouse Gas Emissions</a:t>
          </a:r>
          <a:endParaRPr lang="en-US" sz="2100" kern="1200" dirty="0"/>
        </a:p>
      </dsp:txBody>
      <dsp:txXfrm rot="-10800000">
        <a:off x="0" y="808"/>
        <a:ext cx="6094413" cy="609803"/>
      </dsp:txXfrm>
    </dsp:sp>
    <dsp:sp modelId="{9C046D86-9E12-4F00-9B9E-CAA5DF738C2A}">
      <dsp:nvSpPr>
        <dsp:cNvPr id="0" name=""/>
        <dsp:cNvSpPr/>
      </dsp:nvSpPr>
      <dsp:spPr>
        <a:xfrm>
          <a:off x="2975" y="610612"/>
          <a:ext cx="2029487" cy="51946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Methane</a:t>
          </a:r>
          <a:endParaRPr lang="en-US" sz="1800" kern="1200" dirty="0"/>
        </a:p>
      </dsp:txBody>
      <dsp:txXfrm>
        <a:off x="2975" y="610612"/>
        <a:ext cx="2029487" cy="519462"/>
      </dsp:txXfrm>
    </dsp:sp>
    <dsp:sp modelId="{5B8C3177-EE98-4FC5-8E48-44981AD78FAD}">
      <dsp:nvSpPr>
        <dsp:cNvPr id="0" name=""/>
        <dsp:cNvSpPr/>
      </dsp:nvSpPr>
      <dsp:spPr>
        <a:xfrm>
          <a:off x="2032462" y="610612"/>
          <a:ext cx="2029487" cy="51946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Nitrous Oxide</a:t>
          </a:r>
          <a:endParaRPr lang="en-US" sz="1800" kern="1200" dirty="0"/>
        </a:p>
      </dsp:txBody>
      <dsp:txXfrm>
        <a:off x="2032462" y="610612"/>
        <a:ext cx="2029487" cy="519462"/>
      </dsp:txXfrm>
    </dsp:sp>
    <dsp:sp modelId="{69F29755-F071-4FD2-A77C-7F9030299A49}">
      <dsp:nvSpPr>
        <dsp:cNvPr id="0" name=""/>
        <dsp:cNvSpPr/>
      </dsp:nvSpPr>
      <dsp:spPr>
        <a:xfrm>
          <a:off x="4061950" y="610612"/>
          <a:ext cx="2029487" cy="51946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Carbon Dioxide</a:t>
          </a:r>
        </a:p>
      </dsp:txBody>
      <dsp:txXfrm>
        <a:off x="4061950" y="610612"/>
        <a:ext cx="2029487" cy="519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4/16/2023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4/16/2023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i="0" dirty="0">
                <a:solidFill>
                  <a:srgbClr val="323232"/>
                </a:solidFill>
                <a:effectLst/>
                <a:latin typeface="Georgia" panose="02040502050405020303" pitchFamily="18" charset="0"/>
              </a:rPr>
              <a:t>Cutting meat consumption is a powerful and personal thing most Americans can do to tackle the climate crisis, and they can do it immediately. About 40 percent of greenhouse gases come from agriculture, deforestation and other land-use changes. Meat—particularly beef—drives climate change in two ways: first, through cows’ emission of methane, a potent greenhouse gas, and second, by destroying forests as they are converted to grazing land. </a:t>
            </a:r>
            <a:endParaRPr lang="en-US" dirty="0"/>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3</a:t>
            </a:fld>
            <a:endParaRPr lang="en-US"/>
          </a:p>
        </p:txBody>
      </p:sp>
    </p:spTree>
    <p:extLst>
      <p:ext uri="{BB962C8B-B14F-4D97-AF65-F5344CB8AC3E}">
        <p14:creationId xmlns:p14="http://schemas.microsoft.com/office/powerpoint/2010/main" val="375159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https://edibleiq.com/articles/benefits-of-a-plant-based-diet/</a:t>
            </a:r>
          </a:p>
        </p:txBody>
      </p:sp>
      <p:sp>
        <p:nvSpPr>
          <p:cNvPr id="4" name="Slide Number Placeholder 3"/>
          <p:cNvSpPr>
            <a:spLocks noGrp="1"/>
          </p:cNvSpPr>
          <p:nvPr>
            <p:ph type="sldNum" sz="quarter" idx="5"/>
          </p:nvPr>
        </p:nvSpPr>
        <p:spPr/>
        <p:txBody>
          <a:bodyPr/>
          <a:lstStyle/>
          <a:p>
            <a:fld id="{B045B7DE-1198-4F2F-B574-CA8CAE341642}" type="slidenum">
              <a:rPr lang="en-US" smtClean="0"/>
              <a:t>13</a:t>
            </a:fld>
            <a:endParaRPr lang="en-US"/>
          </a:p>
        </p:txBody>
      </p:sp>
    </p:spTree>
    <p:extLst>
      <p:ext uri="{BB962C8B-B14F-4D97-AF65-F5344CB8AC3E}">
        <p14:creationId xmlns:p14="http://schemas.microsoft.com/office/powerpoint/2010/main" val="309158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https://www.google.com/url?sa=i&amp;url=https%3A%2F%2Fwww.savvymom.ca%2Farticle%2Fhow-to-become-a-vegetarian-family%2F&amp;psig=AOvVaw3iixZcfO_o689WBGitACCz&amp;ust=1681698450874000&amp;source=images&amp;cd=vfe&amp;ved=0CBIQjhxqFwoTCJCJ3puxrf4CFQAAAAAdAAAAABAE</a:t>
            </a:r>
          </a:p>
        </p:txBody>
      </p:sp>
      <p:sp>
        <p:nvSpPr>
          <p:cNvPr id="4" name="Slide Number Placeholder 3"/>
          <p:cNvSpPr>
            <a:spLocks noGrp="1"/>
          </p:cNvSpPr>
          <p:nvPr>
            <p:ph type="sldNum" sz="quarter" idx="5"/>
          </p:nvPr>
        </p:nvSpPr>
        <p:spPr/>
        <p:txBody>
          <a:bodyPr/>
          <a:lstStyle/>
          <a:p>
            <a:fld id="{B045B7DE-1198-4F2F-B574-CA8CAE341642}" type="slidenum">
              <a:rPr lang="en-US" smtClean="0"/>
              <a:t>14</a:t>
            </a:fld>
            <a:endParaRPr lang="en-US"/>
          </a:p>
        </p:txBody>
      </p:sp>
    </p:spTree>
    <p:extLst>
      <p:ext uri="{BB962C8B-B14F-4D97-AF65-F5344CB8AC3E}">
        <p14:creationId xmlns:p14="http://schemas.microsoft.com/office/powerpoint/2010/main" val="797819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https://www.google.com/url?sa=i&amp;url=https%3A%2F%2Fwww.cambridge-news.co.uk%2Fnews%2Fhealth%2Fvitamin-b12-deficiency-how-much-23460870&amp;psig=AOvVaw2C-Ij85oZNPVdzwVR1ZecG&amp;ust=1681699791657000&amp;source=images&amp;cd=vfe&amp;ved=0CBIQjhxqFwoTCIiRsYayrf4CFQAAAAAdAAAAABAE</a:t>
            </a:r>
          </a:p>
        </p:txBody>
      </p:sp>
      <p:sp>
        <p:nvSpPr>
          <p:cNvPr id="4" name="Slide Number Placeholder 3"/>
          <p:cNvSpPr>
            <a:spLocks noGrp="1"/>
          </p:cNvSpPr>
          <p:nvPr>
            <p:ph type="sldNum" sz="quarter" idx="5"/>
          </p:nvPr>
        </p:nvSpPr>
        <p:spPr/>
        <p:txBody>
          <a:bodyPr/>
          <a:lstStyle/>
          <a:p>
            <a:fld id="{B045B7DE-1198-4F2F-B574-CA8CAE341642}" type="slidenum">
              <a:rPr lang="en-US" smtClean="0"/>
              <a:t>15</a:t>
            </a:fld>
            <a:endParaRPr lang="en-US"/>
          </a:p>
        </p:txBody>
      </p:sp>
    </p:spTree>
    <p:extLst>
      <p:ext uri="{BB962C8B-B14F-4D97-AF65-F5344CB8AC3E}">
        <p14:creationId xmlns:p14="http://schemas.microsoft.com/office/powerpoint/2010/main" val="341911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https://thebeet.com/plant-based-family/</a:t>
            </a:r>
          </a:p>
        </p:txBody>
      </p:sp>
      <p:sp>
        <p:nvSpPr>
          <p:cNvPr id="4" name="Slide Number Placeholder 3"/>
          <p:cNvSpPr>
            <a:spLocks noGrp="1"/>
          </p:cNvSpPr>
          <p:nvPr>
            <p:ph type="sldNum" sz="quarter" idx="5"/>
          </p:nvPr>
        </p:nvSpPr>
        <p:spPr/>
        <p:txBody>
          <a:bodyPr/>
          <a:lstStyle/>
          <a:p>
            <a:fld id="{B045B7DE-1198-4F2F-B574-CA8CAE341642}" type="slidenum">
              <a:rPr lang="en-US" smtClean="0"/>
              <a:t>16</a:t>
            </a:fld>
            <a:endParaRPr lang="en-US"/>
          </a:p>
        </p:txBody>
      </p:sp>
    </p:spTree>
    <p:extLst>
      <p:ext uri="{BB962C8B-B14F-4D97-AF65-F5344CB8AC3E}">
        <p14:creationId xmlns:p14="http://schemas.microsoft.com/office/powerpoint/2010/main" val="4037784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craftroots-mh.com%2Fblog%2Fgoing-100-plant-based-for-a-healthier-you-and-a-healthier-planet&amp;psig=AOvVaw1_tFDt41KF0gEvPqiRP9yn&amp;ust=1681727063710000&amp;source=images&amp;cd=vfe&amp;ved=0CBIQjhxqFwoTCOj799GXrv4CFQAAAAAdAAAAABAZ</a:t>
            </a:r>
          </a:p>
        </p:txBody>
      </p:sp>
      <p:sp>
        <p:nvSpPr>
          <p:cNvPr id="4" name="Slide Number Placeholder 3"/>
          <p:cNvSpPr>
            <a:spLocks noGrp="1"/>
          </p:cNvSpPr>
          <p:nvPr>
            <p:ph type="sldNum" sz="quarter" idx="5"/>
          </p:nvPr>
        </p:nvSpPr>
        <p:spPr/>
        <p:txBody>
          <a:bodyPr/>
          <a:lstStyle/>
          <a:p>
            <a:fld id="{B045B7DE-1198-4F2F-B574-CA8CAE341642}" type="slidenum">
              <a:rPr lang="en-US" smtClean="0"/>
              <a:t>17</a:t>
            </a:fld>
            <a:endParaRPr lang="en-US"/>
          </a:p>
        </p:txBody>
      </p:sp>
    </p:spTree>
    <p:extLst>
      <p:ext uri="{BB962C8B-B14F-4D97-AF65-F5344CB8AC3E}">
        <p14:creationId xmlns:p14="http://schemas.microsoft.com/office/powerpoint/2010/main" val="197008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Well  Magazine - https://www.eatingwell.com/</a:t>
            </a:r>
          </a:p>
        </p:txBody>
      </p:sp>
      <p:sp>
        <p:nvSpPr>
          <p:cNvPr id="4" name="Slide Number Placeholder 3"/>
          <p:cNvSpPr>
            <a:spLocks noGrp="1"/>
          </p:cNvSpPr>
          <p:nvPr>
            <p:ph type="sldNum" sz="quarter" idx="5"/>
          </p:nvPr>
        </p:nvSpPr>
        <p:spPr/>
        <p:txBody>
          <a:bodyPr/>
          <a:lstStyle/>
          <a:p>
            <a:fld id="{B045B7DE-1198-4F2F-B574-CA8CAE341642}" type="slidenum">
              <a:rPr lang="en-US" smtClean="0"/>
              <a:t>18</a:t>
            </a:fld>
            <a:endParaRPr lang="en-US"/>
          </a:p>
        </p:txBody>
      </p:sp>
    </p:spTree>
    <p:extLst>
      <p:ext uri="{BB962C8B-B14F-4D97-AF65-F5344CB8AC3E}">
        <p14:creationId xmlns:p14="http://schemas.microsoft.com/office/powerpoint/2010/main" val="898458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https://cleanchoiceenergy.com/news/plant-based-eating-can-help-our-planet#:~:text=A%20person%20who%20eats%20a,of%20CO2%20equivalent%20every%20day!</a:t>
            </a:r>
          </a:p>
        </p:txBody>
      </p:sp>
      <p:sp>
        <p:nvSpPr>
          <p:cNvPr id="4" name="Slide Number Placeholder 3"/>
          <p:cNvSpPr>
            <a:spLocks noGrp="1"/>
          </p:cNvSpPr>
          <p:nvPr>
            <p:ph type="sldNum" sz="quarter" idx="5"/>
          </p:nvPr>
        </p:nvSpPr>
        <p:spPr/>
        <p:txBody>
          <a:bodyPr/>
          <a:lstStyle/>
          <a:p>
            <a:fld id="{B045B7DE-1198-4F2F-B574-CA8CAE341642}" type="slidenum">
              <a:rPr lang="en-US" smtClean="0"/>
              <a:t>19</a:t>
            </a:fld>
            <a:endParaRPr lang="en-US"/>
          </a:p>
        </p:txBody>
      </p:sp>
    </p:spTree>
    <p:extLst>
      <p:ext uri="{BB962C8B-B14F-4D97-AF65-F5344CB8AC3E}">
        <p14:creationId xmlns:p14="http://schemas.microsoft.com/office/powerpoint/2010/main" val="419696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pinterest.com%2Fpin%2Ffor-earth-day-heres-how-to-save-the-planet--531565562250570900%2F&amp;psig=AOvVaw1_tFDt41KF0gEvPqiRP9yn&amp;ust=1681727063710000&amp;source=images&amp;cd=vfe&amp;ved=0CBIQjhxqFwoTCOj799GXrv4CFQAAAAAdAAAAABAp</a:t>
            </a:r>
          </a:p>
        </p:txBody>
      </p:sp>
      <p:sp>
        <p:nvSpPr>
          <p:cNvPr id="4" name="Slide Number Placeholder 3"/>
          <p:cNvSpPr>
            <a:spLocks noGrp="1"/>
          </p:cNvSpPr>
          <p:nvPr>
            <p:ph type="sldNum" sz="quarter" idx="5"/>
          </p:nvPr>
        </p:nvSpPr>
        <p:spPr/>
        <p:txBody>
          <a:bodyPr/>
          <a:lstStyle/>
          <a:p>
            <a:fld id="{B045B7DE-1198-4F2F-B574-CA8CAE341642}" type="slidenum">
              <a:rPr lang="en-US" smtClean="0"/>
              <a:t>20</a:t>
            </a:fld>
            <a:endParaRPr lang="en-US"/>
          </a:p>
        </p:txBody>
      </p:sp>
    </p:spTree>
    <p:extLst>
      <p:ext uri="{BB962C8B-B14F-4D97-AF65-F5344CB8AC3E}">
        <p14:creationId xmlns:p14="http://schemas.microsoft.com/office/powerpoint/2010/main" val="418355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 American footprint is 16 tons. Globally, the average carbon footprint is 4 tons</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a:p>
        </p:txBody>
      </p:sp>
    </p:spTree>
    <p:extLst>
      <p:ext uri="{BB962C8B-B14F-4D97-AF65-F5344CB8AC3E}">
        <p14:creationId xmlns:p14="http://schemas.microsoft.com/office/powerpoint/2010/main" val="375250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t>https://blogs.bath.ac.uk/climate-action/2022/04/13/climate-change-can-one-person-really-make-a-difference/</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5</a:t>
            </a:fld>
            <a:endParaRPr lang="en-US"/>
          </a:p>
        </p:txBody>
      </p:sp>
    </p:spTree>
    <p:extLst>
      <p:ext uri="{BB962C8B-B14F-4D97-AF65-F5344CB8AC3E}">
        <p14:creationId xmlns:p14="http://schemas.microsoft.com/office/powerpoint/2010/main" val="54951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3232"/>
                </a:solidFill>
                <a:effectLst/>
                <a:latin typeface="Georgia" panose="02040502050405020303" pitchFamily="18" charset="0"/>
              </a:rPr>
              <a:t>It is easy to feel helpless in the face of the strength of the fossil-fuel behemoth or to think that calling your congressperson is a meaningless gesture, especially when you learn about the billions of dollars the industry and its allies have spent trying to block Congress from acting. https://www.google.com/url?sa=i&amp;url=https%3A%2F%2Fwww.linkedin.com%2Fpulse%2Findividually-we-one-drop-together-ocean-ryunosuke-satoro-horvat&amp;psig=AOvVaw1uJ-FZML36PpJrI6OGuWEh&amp;ust=1681729512563000&amp;source=images&amp;cd=vfe&amp;ved=0CBIQjhxqFwoTCNCTxeGgrv4CFQAAAAAdAAAAABAp</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6</a:t>
            </a:fld>
            <a:endParaRPr lang="en-US"/>
          </a:p>
        </p:txBody>
      </p:sp>
    </p:spTree>
    <p:extLst>
      <p:ext uri="{BB962C8B-B14F-4D97-AF65-F5344CB8AC3E}">
        <p14:creationId xmlns:p14="http://schemas.microsoft.com/office/powerpoint/2010/main" val="319437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https://journals.plos.org/climate/article?id=10.1371/journal.pclm.0000010</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7</a:t>
            </a:fld>
            <a:endParaRPr lang="en-US"/>
          </a:p>
        </p:txBody>
      </p:sp>
    </p:spTree>
    <p:extLst>
      <p:ext uri="{BB962C8B-B14F-4D97-AF65-F5344CB8AC3E}">
        <p14:creationId xmlns:p14="http://schemas.microsoft.com/office/powerpoint/2010/main" val="339720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become a Pescatarian or a Flexitarian</a:t>
            </a:r>
          </a:p>
        </p:txBody>
      </p:sp>
      <p:sp>
        <p:nvSpPr>
          <p:cNvPr id="4" name="Slide Number Placeholder 3"/>
          <p:cNvSpPr>
            <a:spLocks noGrp="1"/>
          </p:cNvSpPr>
          <p:nvPr>
            <p:ph type="sldNum" sz="quarter" idx="5"/>
          </p:nvPr>
        </p:nvSpPr>
        <p:spPr/>
        <p:txBody>
          <a:bodyPr/>
          <a:lstStyle/>
          <a:p>
            <a:fld id="{B045B7DE-1198-4F2F-B574-CA8CAE341642}" type="slidenum">
              <a:rPr lang="en-US" smtClean="0"/>
              <a:t>8</a:t>
            </a:fld>
            <a:endParaRPr lang="en-US"/>
          </a:p>
        </p:txBody>
      </p:sp>
    </p:spTree>
    <p:extLst>
      <p:ext uri="{BB962C8B-B14F-4D97-AF65-F5344CB8AC3E}">
        <p14:creationId xmlns:p14="http://schemas.microsoft.com/office/powerpoint/2010/main" val="286634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https://www.google.com/url?sa=i&amp;url=https%3A%2F%2Fwww.wpb.org%2Fgovernment%2Fsustainability%2Fget-involved%2Fless-meat-less-heat&amp;psig=AOvVaw2CbZvzbo_heOYir__Stru6&amp;ust=1681729144767000&amp;source=images&amp;cd=vfe&amp;ved=0CBIQjhxqFwoTCICt_bGfrv4CFQAAAAAdAAAAABAE</a:t>
            </a:r>
          </a:p>
        </p:txBody>
      </p:sp>
      <p:sp>
        <p:nvSpPr>
          <p:cNvPr id="4" name="Slide Number Placeholder 3"/>
          <p:cNvSpPr>
            <a:spLocks noGrp="1"/>
          </p:cNvSpPr>
          <p:nvPr>
            <p:ph type="sldNum" sz="quarter" idx="5"/>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262123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https://www.google.com/url?sa=i&amp;url=https%3A%2F%2Fplanetarianlife.com%2Fblog%2Fjoin-our-pf2-challenge%2F&amp;psig=AOvVaw0Je8krkM7OlulyTVDeckkj&amp;ust=1681729990788000&amp;source=images&amp;cd=vfe&amp;ved=0CAQQjB1qFwoTCOC8wMWirv4CFQAAAAAdAAAAABAE</a:t>
            </a:r>
          </a:p>
        </p:txBody>
      </p:sp>
      <p:sp>
        <p:nvSpPr>
          <p:cNvPr id="4" name="Slide Number Placeholder 3"/>
          <p:cNvSpPr>
            <a:spLocks noGrp="1"/>
          </p:cNvSpPr>
          <p:nvPr>
            <p:ph type="sldNum" sz="quarter" idx="5"/>
          </p:nvPr>
        </p:nvSpPr>
        <p:spPr/>
        <p:txBody>
          <a:bodyPr/>
          <a:lstStyle/>
          <a:p>
            <a:fld id="{B045B7DE-1198-4F2F-B574-CA8CAE341642}" type="slidenum">
              <a:rPr lang="en-US" smtClean="0"/>
              <a:t>11</a:t>
            </a:fld>
            <a:endParaRPr lang="en-US"/>
          </a:p>
        </p:txBody>
      </p:sp>
    </p:spTree>
    <p:extLst>
      <p:ext uri="{BB962C8B-B14F-4D97-AF65-F5344CB8AC3E}">
        <p14:creationId xmlns:p14="http://schemas.microsoft.com/office/powerpoint/2010/main" val="305282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ballerina’s favorite veggie? Spin-Ach : https://tippytoegirl.com/2020/12/importance-of-nutrition-for-dancers-what-i-eat-in-a-day-as-a-professional-ballet-dancer/</a:t>
            </a:r>
          </a:p>
        </p:txBody>
      </p:sp>
      <p:sp>
        <p:nvSpPr>
          <p:cNvPr id="4" name="Slide Number Placeholder 3"/>
          <p:cNvSpPr>
            <a:spLocks noGrp="1"/>
          </p:cNvSpPr>
          <p:nvPr>
            <p:ph type="sldNum" sz="quarter" idx="5"/>
          </p:nvPr>
        </p:nvSpPr>
        <p:spPr/>
        <p:txBody>
          <a:bodyPr/>
          <a:lstStyle/>
          <a:p>
            <a:fld id="{B045B7DE-1198-4F2F-B574-CA8CAE341642}" type="slidenum">
              <a:rPr lang="en-US" smtClean="0"/>
              <a:t>12</a:t>
            </a:fld>
            <a:endParaRPr lang="en-US"/>
          </a:p>
        </p:txBody>
      </p:sp>
    </p:spTree>
    <p:extLst>
      <p:ext uri="{BB962C8B-B14F-4D97-AF65-F5344CB8AC3E}">
        <p14:creationId xmlns:p14="http://schemas.microsoft.com/office/powerpoint/2010/main" val="3775617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4/16/2023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4/16/2023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4/16/2023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4/16/2023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4/16/2023</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4/16/2023</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4/16/2023</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4/16/2023</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4/16/2023</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4/16/2023</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4/16/2023</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4/16/2023</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362396"/>
            <a:ext cx="10744199" cy="1676400"/>
          </a:xfrm>
        </p:spPr>
        <p:txBody>
          <a:bodyPr/>
          <a:lstStyle/>
          <a:p>
            <a:r>
              <a:rPr lang="en-US" b="1" dirty="0"/>
              <a:t>Living a Plant-Powered Life</a:t>
            </a:r>
            <a:r>
              <a:rPr lang="en-US" sz="4400" b="1" dirty="0"/>
              <a:t> </a:t>
            </a:r>
            <a:endParaRPr lang="en-US" b="1" dirty="0"/>
          </a:p>
        </p:txBody>
      </p:sp>
      <p:sp>
        <p:nvSpPr>
          <p:cNvPr id="3" name="Subtitle 2"/>
          <p:cNvSpPr>
            <a:spLocks noGrp="1"/>
          </p:cNvSpPr>
          <p:nvPr>
            <p:ph type="subTitle" idx="1"/>
          </p:nvPr>
        </p:nvSpPr>
        <p:spPr>
          <a:xfrm>
            <a:off x="1827212" y="2035483"/>
            <a:ext cx="10057288" cy="1066800"/>
          </a:xfrm>
        </p:spPr>
        <p:txBody>
          <a:bodyPr>
            <a:normAutofit fontScale="85000" lnSpcReduction="20000"/>
          </a:bodyPr>
          <a:lstStyle/>
          <a:p>
            <a:pPr algn="ctr"/>
            <a:r>
              <a:rPr lang="en-US" sz="3600" b="1" dirty="0"/>
              <a:t>The Personal Health and Planet Health </a:t>
            </a:r>
          </a:p>
          <a:p>
            <a:pPr algn="ctr"/>
            <a:r>
              <a:rPr lang="en-US" sz="3600" b="1" dirty="0"/>
              <a:t>Benefits of a Plant-Based Diet</a:t>
            </a:r>
          </a:p>
        </p:txBody>
      </p:sp>
      <p:sp>
        <p:nvSpPr>
          <p:cNvPr id="4" name="TextBox 3">
            <a:extLst>
              <a:ext uri="{FF2B5EF4-FFF2-40B4-BE49-F238E27FC236}">
                <a16:creationId xmlns:a16="http://schemas.microsoft.com/office/drawing/2014/main" id="{8440C54E-7726-CCC2-1BBE-5E2D2E560F7F}"/>
              </a:ext>
            </a:extLst>
          </p:cNvPr>
          <p:cNvSpPr txBox="1"/>
          <p:nvPr/>
        </p:nvSpPr>
        <p:spPr>
          <a:xfrm>
            <a:off x="0" y="5527935"/>
            <a:ext cx="4722812" cy="1323439"/>
          </a:xfrm>
          <a:prstGeom prst="rect">
            <a:avLst/>
          </a:prstGeom>
          <a:noFill/>
        </p:spPr>
        <p:txBody>
          <a:bodyPr wrap="square" rtlCol="0">
            <a:spAutoFit/>
          </a:bodyPr>
          <a:lstStyle/>
          <a:p>
            <a:r>
              <a:rPr lang="en-US" b="1" dirty="0"/>
              <a:t>Drawdown Georgia</a:t>
            </a:r>
          </a:p>
          <a:p>
            <a:r>
              <a:rPr lang="en-US" sz="1800" b="1" dirty="0"/>
              <a:t>Everyday Climate Solutions: </a:t>
            </a:r>
          </a:p>
          <a:p>
            <a:r>
              <a:rPr lang="en-US" sz="1800" b="1" dirty="0"/>
              <a:t>Tools to Help You Take to Action at Home </a:t>
            </a:r>
          </a:p>
          <a:p>
            <a:r>
              <a:rPr lang="en-US" sz="1800" b="1" dirty="0"/>
              <a:t>April 17</a:t>
            </a:r>
            <a:r>
              <a:rPr lang="en-US" sz="1800" b="1" baseline="30000" dirty="0"/>
              <a:t>th</a:t>
            </a:r>
            <a:r>
              <a:rPr lang="en-US" sz="1800" b="1" dirty="0"/>
              <a:t>, 2023</a:t>
            </a:r>
          </a:p>
        </p:txBody>
      </p:sp>
      <p:sp>
        <p:nvSpPr>
          <p:cNvPr id="5" name="TextBox 4">
            <a:extLst>
              <a:ext uri="{FF2B5EF4-FFF2-40B4-BE49-F238E27FC236}">
                <a16:creationId xmlns:a16="http://schemas.microsoft.com/office/drawing/2014/main" id="{85CB2A01-21DC-2DD5-BA25-152FE54F48F5}"/>
              </a:ext>
            </a:extLst>
          </p:cNvPr>
          <p:cNvSpPr txBox="1"/>
          <p:nvPr/>
        </p:nvSpPr>
        <p:spPr>
          <a:xfrm>
            <a:off x="8151812" y="5651045"/>
            <a:ext cx="4037013" cy="1200329"/>
          </a:xfrm>
          <a:prstGeom prst="rect">
            <a:avLst/>
          </a:prstGeom>
          <a:noFill/>
        </p:spPr>
        <p:txBody>
          <a:bodyPr wrap="square" rtlCol="0">
            <a:spAutoFit/>
          </a:bodyPr>
          <a:lstStyle/>
          <a:p>
            <a:pPr algn="r"/>
            <a:r>
              <a:rPr lang="en-US" sz="1800" b="1" dirty="0"/>
              <a:t>Dr. Keisha Callins, MD,MPH</a:t>
            </a:r>
          </a:p>
          <a:p>
            <a:pPr algn="r"/>
            <a:r>
              <a:rPr lang="en-US" sz="1800" b="1" dirty="0"/>
              <a:t>(OB/GYN) </a:t>
            </a:r>
          </a:p>
          <a:p>
            <a:pPr algn="r"/>
            <a:r>
              <a:rPr lang="en-US" sz="1800" b="1" dirty="0"/>
              <a:t>Community Health Care Systems</a:t>
            </a:r>
          </a:p>
          <a:p>
            <a:pPr algn="r"/>
            <a:r>
              <a:rPr lang="en-US" sz="1800" b="1" dirty="0"/>
              <a:t>J0nes/Twiggs County</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10057288" cy="2105367"/>
          </a:xfrm>
        </p:spPr>
        <p:txBody>
          <a:bodyPr>
            <a:normAutofit/>
          </a:bodyPr>
          <a:lstStyle/>
          <a:p>
            <a:r>
              <a:rPr lang="en-US" b="1" dirty="0"/>
              <a:t>You can become </a:t>
            </a:r>
            <a:br>
              <a:rPr lang="en-US" b="1" dirty="0"/>
            </a:br>
            <a:r>
              <a:rPr lang="en-US" b="1" dirty="0"/>
              <a:t>“A Flexitarian”</a:t>
            </a:r>
          </a:p>
        </p:txBody>
      </p:sp>
      <p:pic>
        <p:nvPicPr>
          <p:cNvPr id="6" name="Picture 5" descr="Diagram&#10;&#10;Description automatically generated">
            <a:extLst>
              <a:ext uri="{FF2B5EF4-FFF2-40B4-BE49-F238E27FC236}">
                <a16:creationId xmlns:a16="http://schemas.microsoft.com/office/drawing/2014/main" id="{17D8A848-8E57-CEE6-BD62-61C2917FE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811" y="1066800"/>
            <a:ext cx="4418013" cy="4648200"/>
          </a:xfrm>
          <a:prstGeom prst="rect">
            <a:avLst/>
          </a:prstGeom>
        </p:spPr>
      </p:pic>
    </p:spTree>
    <p:extLst>
      <p:ext uri="{BB962C8B-B14F-4D97-AF65-F5344CB8AC3E}">
        <p14:creationId xmlns:p14="http://schemas.microsoft.com/office/powerpoint/2010/main" val="1322168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10057288" cy="2105367"/>
          </a:xfrm>
        </p:spPr>
        <p:txBody>
          <a:bodyPr>
            <a:normAutofit/>
          </a:bodyPr>
          <a:lstStyle/>
          <a:p>
            <a:r>
              <a:rPr lang="en-US" b="1" dirty="0"/>
              <a:t>You can become </a:t>
            </a:r>
            <a:br>
              <a:rPr lang="en-US" b="1" dirty="0"/>
            </a:br>
            <a:r>
              <a:rPr lang="en-US" b="1" dirty="0"/>
              <a:t>“A Planetarian”</a:t>
            </a:r>
          </a:p>
        </p:txBody>
      </p:sp>
      <p:pic>
        <p:nvPicPr>
          <p:cNvPr id="1026" name="Picture 2">
            <a:extLst>
              <a:ext uri="{FF2B5EF4-FFF2-40B4-BE49-F238E27FC236}">
                <a16:creationId xmlns:a16="http://schemas.microsoft.com/office/drawing/2014/main" id="{CA9D97D3-7449-163D-FE2B-1CCB7C544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011" y="1524000"/>
            <a:ext cx="4341813" cy="328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14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6129-D900-8AB1-49C6-92E9035DDACE}"/>
              </a:ext>
            </a:extLst>
          </p:cNvPr>
          <p:cNvSpPr>
            <a:spLocks noGrp="1"/>
          </p:cNvSpPr>
          <p:nvPr>
            <p:ph type="title"/>
          </p:nvPr>
        </p:nvSpPr>
        <p:spPr>
          <a:xfrm>
            <a:off x="1218882" y="152400"/>
            <a:ext cx="10666729" cy="1295400"/>
          </a:xfrm>
        </p:spPr>
        <p:txBody>
          <a:bodyPr anchor="b">
            <a:normAutofit/>
          </a:bodyPr>
          <a:lstStyle/>
          <a:p>
            <a:r>
              <a:rPr lang="en-US" b="1" dirty="0"/>
              <a:t>Can you still get protein from a plant-based diet?</a:t>
            </a:r>
          </a:p>
        </p:txBody>
      </p:sp>
      <p:pic>
        <p:nvPicPr>
          <p:cNvPr id="3074" name="Picture 2" descr="Popeye The Sailor Man Classic Collection HD - YouTube">
            <a:extLst>
              <a:ext uri="{FF2B5EF4-FFF2-40B4-BE49-F238E27FC236}">
                <a16:creationId xmlns:a16="http://schemas.microsoft.com/office/drawing/2014/main" id="{DDF9C46C-66FF-4DF7-C0B5-805F2C5B11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3672" y="1676400"/>
            <a:ext cx="3096140" cy="3804246"/>
          </a:xfrm>
          <a:prstGeom prst="rect">
            <a:avLst/>
          </a:prstGeom>
          <a:solidFill>
            <a:srgbClr val="FFFFFF"/>
          </a:solidFill>
        </p:spPr>
      </p:pic>
      <p:sp>
        <p:nvSpPr>
          <p:cNvPr id="3" name="Content Placeholder 2">
            <a:extLst>
              <a:ext uri="{FF2B5EF4-FFF2-40B4-BE49-F238E27FC236}">
                <a16:creationId xmlns:a16="http://schemas.microsoft.com/office/drawing/2014/main" id="{652027C4-6959-48DF-9F19-0B30319E2365}"/>
              </a:ext>
            </a:extLst>
          </p:cNvPr>
          <p:cNvSpPr>
            <a:spLocks noGrp="1"/>
          </p:cNvSpPr>
          <p:nvPr>
            <p:ph type="body" sz="half" idx="2"/>
          </p:nvPr>
        </p:nvSpPr>
        <p:spPr>
          <a:xfrm>
            <a:off x="1218882" y="1447800"/>
            <a:ext cx="3656647" cy="4571999"/>
          </a:xfrm>
        </p:spPr>
        <p:txBody>
          <a:bodyPr>
            <a:normAutofit/>
          </a:bodyPr>
          <a:lstStyle/>
          <a:p>
            <a:pPr algn="ctr"/>
            <a:endParaRPr lang="en-US" dirty="0"/>
          </a:p>
          <a:p>
            <a:pPr algn="ctr"/>
            <a:r>
              <a:rPr lang="en-US" dirty="0"/>
              <a:t>You can still get adequate protein and build muscle on a plant-based diet.</a:t>
            </a:r>
          </a:p>
          <a:p>
            <a:pPr algn="ctr"/>
            <a:endParaRPr lang="en-US" dirty="0">
              <a:solidFill>
                <a:schemeClr val="accent3"/>
              </a:solidFill>
            </a:endParaRPr>
          </a:p>
          <a:p>
            <a:pPr algn="ctr"/>
            <a:r>
              <a:rPr lang="en-US" dirty="0">
                <a:solidFill>
                  <a:schemeClr val="accent3"/>
                </a:solidFill>
              </a:rPr>
              <a:t>Did you know that spinach is packed with protein?</a:t>
            </a:r>
          </a:p>
          <a:p>
            <a:pPr algn="ctr"/>
            <a:endParaRPr lang="en-US" sz="3200" dirty="0"/>
          </a:p>
          <a:p>
            <a:pPr algn="ctr"/>
            <a:endParaRPr lang="en-US" sz="3200" dirty="0"/>
          </a:p>
          <a:p>
            <a:endParaRPr lang="en-US" dirty="0"/>
          </a:p>
        </p:txBody>
      </p:sp>
      <p:pic>
        <p:nvPicPr>
          <p:cNvPr id="5" name="Picture 4" descr="A person dancing on a stage&#10;&#10;Description automatically generated with low confidence">
            <a:extLst>
              <a:ext uri="{FF2B5EF4-FFF2-40B4-BE49-F238E27FC236}">
                <a16:creationId xmlns:a16="http://schemas.microsoft.com/office/drawing/2014/main" id="{EF6367EA-7772-2EDE-A9E9-7C47EBEFE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40" y="1676400"/>
            <a:ext cx="3094932" cy="3804246"/>
          </a:xfrm>
          <a:prstGeom prst="rect">
            <a:avLst/>
          </a:prstGeom>
        </p:spPr>
      </p:pic>
    </p:spTree>
    <p:extLst>
      <p:ext uri="{BB962C8B-B14F-4D97-AF65-F5344CB8AC3E}">
        <p14:creationId xmlns:p14="http://schemas.microsoft.com/office/powerpoint/2010/main" val="22297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6129-D900-8AB1-49C6-92E9035DDACE}"/>
              </a:ext>
            </a:extLst>
          </p:cNvPr>
          <p:cNvSpPr>
            <a:spLocks noGrp="1"/>
          </p:cNvSpPr>
          <p:nvPr>
            <p:ph type="title"/>
          </p:nvPr>
        </p:nvSpPr>
        <p:spPr>
          <a:xfrm>
            <a:off x="1218881" y="152400"/>
            <a:ext cx="10969943" cy="1295400"/>
          </a:xfrm>
        </p:spPr>
        <p:txBody>
          <a:bodyPr anchor="b">
            <a:normAutofit/>
          </a:bodyPr>
          <a:lstStyle/>
          <a:p>
            <a:r>
              <a:rPr lang="en-US" b="1" dirty="0"/>
              <a:t>How can a plant-based diet impact your health?</a:t>
            </a:r>
          </a:p>
        </p:txBody>
      </p:sp>
      <p:sp>
        <p:nvSpPr>
          <p:cNvPr id="3" name="Content Placeholder 2">
            <a:extLst>
              <a:ext uri="{FF2B5EF4-FFF2-40B4-BE49-F238E27FC236}">
                <a16:creationId xmlns:a16="http://schemas.microsoft.com/office/drawing/2014/main" id="{652027C4-6959-48DF-9F19-0B30319E2365}"/>
              </a:ext>
            </a:extLst>
          </p:cNvPr>
          <p:cNvSpPr>
            <a:spLocks noGrp="1"/>
          </p:cNvSpPr>
          <p:nvPr>
            <p:ph type="body" sz="half" idx="2"/>
          </p:nvPr>
        </p:nvSpPr>
        <p:spPr>
          <a:xfrm>
            <a:off x="1218883" y="1600202"/>
            <a:ext cx="3453500" cy="4571999"/>
          </a:xfrm>
        </p:spPr>
        <p:txBody>
          <a:bodyPr>
            <a:normAutofit fontScale="92500" lnSpcReduction="10000"/>
          </a:bodyPr>
          <a:lstStyle/>
          <a:p>
            <a:endParaRPr lang="en-US" dirty="0"/>
          </a:p>
          <a:p>
            <a:pPr algn="ctr"/>
            <a:r>
              <a:rPr lang="en-US" sz="3000" dirty="0"/>
              <a:t>You can reduce the risk of heart disease, diabetes, and       high blood pressure.</a:t>
            </a:r>
          </a:p>
          <a:p>
            <a:pPr algn="ctr"/>
            <a:endParaRPr lang="en-US" sz="3000" dirty="0"/>
          </a:p>
          <a:p>
            <a:pPr algn="ctr"/>
            <a:r>
              <a:rPr lang="en-US" sz="3000" dirty="0">
                <a:solidFill>
                  <a:schemeClr val="accent3"/>
                </a:solidFill>
              </a:rPr>
              <a:t>Did you know that a plant-based diet can help boost your immune system?</a:t>
            </a:r>
          </a:p>
        </p:txBody>
      </p:sp>
      <p:sp>
        <p:nvSpPr>
          <p:cNvPr id="4" name="Content Placeholder 2">
            <a:extLst>
              <a:ext uri="{FF2B5EF4-FFF2-40B4-BE49-F238E27FC236}">
                <a16:creationId xmlns:a16="http://schemas.microsoft.com/office/drawing/2014/main" id="{8BA1CA94-07FF-CCE0-EEAD-073ADD359705}"/>
              </a:ext>
            </a:extLst>
          </p:cNvPr>
          <p:cNvSpPr txBox="1">
            <a:spLocks/>
          </p:cNvSpPr>
          <p:nvPr/>
        </p:nvSpPr>
        <p:spPr>
          <a:xfrm>
            <a:off x="1371283" y="1752602"/>
            <a:ext cx="3453500" cy="4571999"/>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800"/>
              </a:spcBef>
              <a:buClr>
                <a:schemeClr val="accent1">
                  <a:lumMod val="75000"/>
                </a:schemeClr>
              </a:buClr>
              <a:buFont typeface="Arial" pitchFamily="34" charset="0"/>
              <a:buNone/>
              <a:defRPr sz="2800" kern="1200">
                <a:solidFill>
                  <a:schemeClr val="accent1">
                    <a:lumMod val="75000"/>
                  </a:schemeClr>
                </a:solidFill>
                <a:latin typeface="+mn-lt"/>
                <a:ea typeface="+mn-ea"/>
                <a:cs typeface="+mn-cs"/>
              </a:defRPr>
            </a:lvl1pPr>
            <a:lvl2pPr marL="609493" indent="0" algn="l" defTabSz="1218987" rtl="0" eaLnBrk="1" latinLnBrk="0" hangingPunct="1">
              <a:lnSpc>
                <a:spcPct val="90000"/>
              </a:lnSpc>
              <a:spcBef>
                <a:spcPts val="1200"/>
              </a:spcBef>
              <a:buClr>
                <a:schemeClr val="accent1">
                  <a:lumMod val="75000"/>
                </a:schemeClr>
              </a:buClr>
              <a:buFont typeface="Arial" pitchFamily="34"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lumMod val="75000"/>
                </a:schemeClr>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lumMod val="75000"/>
                </a:schemeClr>
              </a:buClr>
              <a:buFont typeface="Arial" pitchFamily="34"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lumMod val="75000"/>
                </a:schemeClr>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Font typeface="Arial" pitchFamily="34" charset="0"/>
              <a:buNone/>
              <a:defRPr sz="1200" kern="1200" baseline="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Font typeface="Arial" pitchFamily="34" charset="0"/>
              <a:buNone/>
              <a:defRPr sz="1200" kern="1200" baseline="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Font typeface="Arial" pitchFamily="34" charset="0"/>
              <a:buNone/>
              <a:defRPr sz="1200"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Font typeface="Arial" pitchFamily="34" charset="0"/>
              <a:buNone/>
              <a:defRPr sz="1200" kern="1200" baseline="0">
                <a:solidFill>
                  <a:schemeClr val="tx1"/>
                </a:solidFill>
                <a:latin typeface="+mn-lt"/>
                <a:ea typeface="+mn-ea"/>
                <a:cs typeface="+mn-cs"/>
              </a:defRPr>
            </a:lvl9pPr>
          </a:lstStyle>
          <a:p>
            <a:r>
              <a:rPr lang="en-US" dirty="0"/>
              <a:t> </a:t>
            </a:r>
          </a:p>
          <a:p>
            <a:endParaRPr lang="en-US" dirty="0"/>
          </a:p>
          <a:p>
            <a:endParaRPr lang="en-US" dirty="0"/>
          </a:p>
        </p:txBody>
      </p:sp>
      <p:pic>
        <p:nvPicPr>
          <p:cNvPr id="2050" name="Picture 2" descr="Benefits of a Plant-Based Diet">
            <a:extLst>
              <a:ext uri="{FF2B5EF4-FFF2-40B4-BE49-F238E27FC236}">
                <a16:creationId xmlns:a16="http://schemas.microsoft.com/office/drawing/2014/main" id="{181CBDA0-A845-012A-A53E-60F1958DB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2" y="1467465"/>
            <a:ext cx="4754562"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6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6129-D900-8AB1-49C6-92E9035DDACE}"/>
              </a:ext>
            </a:extLst>
          </p:cNvPr>
          <p:cNvSpPr>
            <a:spLocks noGrp="1"/>
          </p:cNvSpPr>
          <p:nvPr>
            <p:ph type="title"/>
          </p:nvPr>
        </p:nvSpPr>
        <p:spPr>
          <a:xfrm>
            <a:off x="1218882" y="152400"/>
            <a:ext cx="10438129" cy="1295400"/>
          </a:xfrm>
        </p:spPr>
        <p:txBody>
          <a:bodyPr anchor="b">
            <a:normAutofit/>
          </a:bodyPr>
          <a:lstStyle/>
          <a:p>
            <a:r>
              <a:rPr lang="en-US" b="1" dirty="0"/>
              <a:t>Will it cost more to eat more plant-based diet?</a:t>
            </a:r>
          </a:p>
        </p:txBody>
      </p:sp>
      <p:sp>
        <p:nvSpPr>
          <p:cNvPr id="3" name="Content Placeholder 2">
            <a:extLst>
              <a:ext uri="{FF2B5EF4-FFF2-40B4-BE49-F238E27FC236}">
                <a16:creationId xmlns:a16="http://schemas.microsoft.com/office/drawing/2014/main" id="{652027C4-6959-48DF-9F19-0B30319E2365}"/>
              </a:ext>
            </a:extLst>
          </p:cNvPr>
          <p:cNvSpPr>
            <a:spLocks noGrp="1"/>
          </p:cNvSpPr>
          <p:nvPr>
            <p:ph type="body" sz="half" idx="2"/>
          </p:nvPr>
        </p:nvSpPr>
        <p:spPr>
          <a:xfrm>
            <a:off x="1293812" y="1400067"/>
            <a:ext cx="3453500" cy="4571999"/>
          </a:xfrm>
        </p:spPr>
        <p:txBody>
          <a:bodyPr>
            <a:normAutofit/>
          </a:bodyPr>
          <a:lstStyle/>
          <a:p>
            <a:pPr algn="ctr"/>
            <a:endParaRPr lang="en-US" dirty="0"/>
          </a:p>
          <a:p>
            <a:pPr algn="ctr"/>
            <a:r>
              <a:rPr lang="en-US" b="1" dirty="0"/>
              <a:t>Buy Local</a:t>
            </a:r>
          </a:p>
          <a:p>
            <a:pPr algn="ctr"/>
            <a:r>
              <a:rPr lang="en-US" b="1" dirty="0">
                <a:solidFill>
                  <a:schemeClr val="accent3"/>
                </a:solidFill>
              </a:rPr>
              <a:t>Eat from the “Rainbow”</a:t>
            </a:r>
          </a:p>
          <a:p>
            <a:pPr algn="ctr"/>
            <a:r>
              <a:rPr lang="en-US" b="1" dirty="0"/>
              <a:t>Buy in Season</a:t>
            </a:r>
          </a:p>
          <a:p>
            <a:pPr algn="ctr"/>
            <a:r>
              <a:rPr lang="en-US" b="1" dirty="0">
                <a:solidFill>
                  <a:schemeClr val="accent3"/>
                </a:solidFill>
              </a:rPr>
              <a:t>Choose Fresh or Frozen</a:t>
            </a:r>
          </a:p>
          <a:p>
            <a:pPr algn="ctr"/>
            <a:r>
              <a:rPr lang="en-US" b="1" dirty="0"/>
              <a:t>Buy in Bulk</a:t>
            </a:r>
          </a:p>
          <a:p>
            <a:endParaRPr lang="en-US" dirty="0"/>
          </a:p>
          <a:p>
            <a:endParaRPr lang="en-US" dirty="0"/>
          </a:p>
        </p:txBody>
      </p:sp>
      <p:pic>
        <p:nvPicPr>
          <p:cNvPr id="5" name="Picture 4" descr="A group of people eating food&#10;&#10;Description automatically generated with low confidence">
            <a:extLst>
              <a:ext uri="{FF2B5EF4-FFF2-40B4-BE49-F238E27FC236}">
                <a16:creationId xmlns:a16="http://schemas.microsoft.com/office/drawing/2014/main" id="{2EC1B569-E8DF-76DE-512E-F052E45B8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412" y="1885734"/>
            <a:ext cx="5786631" cy="3600666"/>
          </a:xfrm>
          <a:prstGeom prst="rect">
            <a:avLst/>
          </a:prstGeom>
        </p:spPr>
      </p:pic>
    </p:spTree>
    <p:extLst>
      <p:ext uri="{BB962C8B-B14F-4D97-AF65-F5344CB8AC3E}">
        <p14:creationId xmlns:p14="http://schemas.microsoft.com/office/powerpoint/2010/main" val="336127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6129-D900-8AB1-49C6-92E9035DDACE}"/>
              </a:ext>
            </a:extLst>
          </p:cNvPr>
          <p:cNvSpPr>
            <a:spLocks noGrp="1"/>
          </p:cNvSpPr>
          <p:nvPr>
            <p:ph type="title"/>
          </p:nvPr>
        </p:nvSpPr>
        <p:spPr>
          <a:xfrm>
            <a:off x="1218882" y="152400"/>
            <a:ext cx="10590529" cy="1295400"/>
          </a:xfrm>
        </p:spPr>
        <p:txBody>
          <a:bodyPr anchor="b">
            <a:normAutofit/>
          </a:bodyPr>
          <a:lstStyle/>
          <a:p>
            <a:r>
              <a:rPr lang="en-US" b="1" dirty="0"/>
              <a:t>Will I need extra supplements if I eat less meat?</a:t>
            </a:r>
          </a:p>
        </p:txBody>
      </p:sp>
      <p:sp>
        <p:nvSpPr>
          <p:cNvPr id="3" name="Content Placeholder 2">
            <a:extLst>
              <a:ext uri="{FF2B5EF4-FFF2-40B4-BE49-F238E27FC236}">
                <a16:creationId xmlns:a16="http://schemas.microsoft.com/office/drawing/2014/main" id="{652027C4-6959-48DF-9F19-0B30319E2365}"/>
              </a:ext>
            </a:extLst>
          </p:cNvPr>
          <p:cNvSpPr>
            <a:spLocks noGrp="1"/>
          </p:cNvSpPr>
          <p:nvPr>
            <p:ph type="body" sz="half" idx="2"/>
          </p:nvPr>
        </p:nvSpPr>
        <p:spPr>
          <a:xfrm>
            <a:off x="1218882" y="1487081"/>
            <a:ext cx="3656647" cy="4571999"/>
          </a:xfrm>
        </p:spPr>
        <p:txBody>
          <a:bodyPr>
            <a:normAutofit fontScale="77500" lnSpcReduction="20000"/>
          </a:bodyPr>
          <a:lstStyle/>
          <a:p>
            <a:pPr algn="ctr"/>
            <a:endParaRPr lang="en-US" sz="3500" dirty="0"/>
          </a:p>
          <a:p>
            <a:pPr algn="ctr">
              <a:spcBef>
                <a:spcPts val="1200"/>
              </a:spcBef>
            </a:pPr>
            <a:r>
              <a:rPr lang="en-US" sz="3500" dirty="0"/>
              <a:t>A combination of vegetables, beans, peas, nuts, seeds, whole grains, and tofu as well as occasional dairy, eggs, poultry , and fish will provide essential nutrients. </a:t>
            </a:r>
          </a:p>
          <a:p>
            <a:pPr algn="ctr"/>
            <a:endParaRPr lang="en-US" sz="3500" dirty="0"/>
          </a:p>
          <a:p>
            <a:pPr algn="ctr"/>
            <a:r>
              <a:rPr lang="en-US" sz="3500" dirty="0">
                <a:solidFill>
                  <a:schemeClr val="accent3"/>
                </a:solidFill>
              </a:rPr>
              <a:t>Did you know that salmon is a source of Vitamin B-12?</a:t>
            </a:r>
          </a:p>
          <a:p>
            <a:endParaRPr lang="en-US" dirty="0"/>
          </a:p>
        </p:txBody>
      </p:sp>
      <p:pic>
        <p:nvPicPr>
          <p:cNvPr id="7" name="Picture 6" descr="A picture containing food, wooden, fruit, different&#10;&#10;Description automatically generated">
            <a:extLst>
              <a:ext uri="{FF2B5EF4-FFF2-40B4-BE49-F238E27FC236}">
                <a16:creationId xmlns:a16="http://schemas.microsoft.com/office/drawing/2014/main" id="{441284D8-64CC-DC4A-8702-7F5BE259C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11" y="1905000"/>
            <a:ext cx="5520501" cy="3581400"/>
          </a:xfrm>
          <a:prstGeom prst="rect">
            <a:avLst/>
          </a:prstGeom>
        </p:spPr>
      </p:pic>
    </p:spTree>
    <p:extLst>
      <p:ext uri="{BB962C8B-B14F-4D97-AF65-F5344CB8AC3E}">
        <p14:creationId xmlns:p14="http://schemas.microsoft.com/office/powerpoint/2010/main" val="64566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6129-D900-8AB1-49C6-92E9035DDACE}"/>
              </a:ext>
            </a:extLst>
          </p:cNvPr>
          <p:cNvSpPr>
            <a:spLocks noGrp="1"/>
          </p:cNvSpPr>
          <p:nvPr>
            <p:ph type="title"/>
          </p:nvPr>
        </p:nvSpPr>
        <p:spPr>
          <a:xfrm>
            <a:off x="1218882" y="152400"/>
            <a:ext cx="10514329" cy="1295400"/>
          </a:xfrm>
        </p:spPr>
        <p:txBody>
          <a:bodyPr anchor="b">
            <a:normAutofit/>
          </a:bodyPr>
          <a:lstStyle/>
          <a:p>
            <a:r>
              <a:rPr lang="en-US" b="1" dirty="0"/>
              <a:t>Will I get bored with a plant-based diet?</a:t>
            </a:r>
          </a:p>
        </p:txBody>
      </p:sp>
      <p:sp>
        <p:nvSpPr>
          <p:cNvPr id="3" name="Content Placeholder 2">
            <a:extLst>
              <a:ext uri="{FF2B5EF4-FFF2-40B4-BE49-F238E27FC236}">
                <a16:creationId xmlns:a16="http://schemas.microsoft.com/office/drawing/2014/main" id="{652027C4-6959-48DF-9F19-0B30319E2365}"/>
              </a:ext>
            </a:extLst>
          </p:cNvPr>
          <p:cNvSpPr>
            <a:spLocks noGrp="1"/>
          </p:cNvSpPr>
          <p:nvPr>
            <p:ph type="body" sz="half" idx="2"/>
          </p:nvPr>
        </p:nvSpPr>
        <p:spPr>
          <a:xfrm>
            <a:off x="1218883" y="1600202"/>
            <a:ext cx="3453500" cy="4571999"/>
          </a:xfrm>
        </p:spPr>
        <p:txBody>
          <a:bodyPr>
            <a:normAutofit lnSpcReduction="10000"/>
          </a:bodyPr>
          <a:lstStyle/>
          <a:p>
            <a:pPr algn="ctr"/>
            <a:r>
              <a:rPr lang="en-US" sz="3500" dirty="0"/>
              <a:t>Channel your Creative Energy</a:t>
            </a:r>
            <a:endParaRPr lang="en-US" sz="2000" dirty="0"/>
          </a:p>
          <a:p>
            <a:pPr algn="ctr"/>
            <a:endParaRPr lang="en-US" sz="1000" dirty="0">
              <a:solidFill>
                <a:schemeClr val="accent3"/>
              </a:solidFill>
            </a:endParaRPr>
          </a:p>
          <a:p>
            <a:pPr algn="ctr"/>
            <a:r>
              <a:rPr lang="en-US" sz="3500" dirty="0">
                <a:solidFill>
                  <a:schemeClr val="accent3"/>
                </a:solidFill>
              </a:rPr>
              <a:t>Collaborate with Family and Friends</a:t>
            </a:r>
          </a:p>
          <a:p>
            <a:pPr algn="ctr"/>
            <a:endParaRPr lang="en-US" sz="1000" dirty="0"/>
          </a:p>
          <a:p>
            <a:pPr algn="ctr"/>
            <a:r>
              <a:rPr lang="en-US" sz="3500" dirty="0"/>
              <a:t>Mix and Match Meal Prep</a:t>
            </a:r>
            <a:endParaRPr lang="en-US" dirty="0"/>
          </a:p>
        </p:txBody>
      </p:sp>
      <p:pic>
        <p:nvPicPr>
          <p:cNvPr id="7" name="Picture 6" descr="A picture containing table, person, indoor, meal&#10;&#10;Description automatically generated">
            <a:extLst>
              <a:ext uri="{FF2B5EF4-FFF2-40B4-BE49-F238E27FC236}">
                <a16:creationId xmlns:a16="http://schemas.microsoft.com/office/drawing/2014/main" id="{374B6EF7-569C-DC7C-C8AC-9D49BB6C9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812" y="1828800"/>
            <a:ext cx="5277587" cy="3591426"/>
          </a:xfrm>
          <a:prstGeom prst="rect">
            <a:avLst/>
          </a:prstGeom>
        </p:spPr>
      </p:pic>
    </p:spTree>
    <p:extLst>
      <p:ext uri="{BB962C8B-B14F-4D97-AF65-F5344CB8AC3E}">
        <p14:creationId xmlns:p14="http://schemas.microsoft.com/office/powerpoint/2010/main" val="398649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vegetable, plant, different, fresh&#10;&#10;Description automatically generated">
            <a:extLst>
              <a:ext uri="{FF2B5EF4-FFF2-40B4-BE49-F238E27FC236}">
                <a16:creationId xmlns:a16="http://schemas.microsoft.com/office/drawing/2014/main" id="{59A0487B-D498-E93C-8ADA-D3AA952F5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64" y="304801"/>
            <a:ext cx="4592048" cy="2235200"/>
          </a:xfrm>
          <a:prstGeom prst="rect">
            <a:avLst/>
          </a:prstGeom>
          <a:effectLst>
            <a:glow rad="101600">
              <a:schemeClr val="accent6">
                <a:satMod val="175000"/>
                <a:alpha val="40000"/>
              </a:schemeClr>
            </a:glow>
          </a:effectLst>
        </p:spPr>
      </p:pic>
      <p:sp>
        <p:nvSpPr>
          <p:cNvPr id="4" name="Title 3">
            <a:extLst>
              <a:ext uri="{FF2B5EF4-FFF2-40B4-BE49-F238E27FC236}">
                <a16:creationId xmlns:a16="http://schemas.microsoft.com/office/drawing/2014/main" id="{F0C408A4-C49C-CF67-FF53-2D6E446F945B}"/>
              </a:ext>
            </a:extLst>
          </p:cNvPr>
          <p:cNvSpPr>
            <a:spLocks noGrp="1"/>
          </p:cNvSpPr>
          <p:nvPr>
            <p:ph type="title"/>
          </p:nvPr>
        </p:nvSpPr>
        <p:spPr/>
        <p:txBody>
          <a:bodyPr/>
          <a:lstStyle/>
          <a:p>
            <a:r>
              <a:rPr lang="en-US" b="1" dirty="0"/>
              <a:t>Let me show you the way…</a:t>
            </a:r>
          </a:p>
        </p:txBody>
      </p:sp>
      <p:sp>
        <p:nvSpPr>
          <p:cNvPr id="7" name="Text Placeholder 6">
            <a:extLst>
              <a:ext uri="{FF2B5EF4-FFF2-40B4-BE49-F238E27FC236}">
                <a16:creationId xmlns:a16="http://schemas.microsoft.com/office/drawing/2014/main" id="{30BCB315-8F3B-41DA-6FC6-115D1BAEF9AB}"/>
              </a:ext>
            </a:extLst>
          </p:cNvPr>
          <p:cNvSpPr>
            <a:spLocks noGrp="1"/>
          </p:cNvSpPr>
          <p:nvPr>
            <p:ph type="body" idx="1"/>
          </p:nvPr>
        </p:nvSpPr>
        <p:spPr>
          <a:xfrm>
            <a:off x="1141412" y="2692402"/>
            <a:ext cx="4875530" cy="816429"/>
          </a:xfrm>
        </p:spPr>
        <p:txBody>
          <a:bodyPr/>
          <a:lstStyle/>
          <a:p>
            <a:r>
              <a:rPr lang="en-US" b="1" dirty="0"/>
              <a:t>Eating In…</a:t>
            </a:r>
          </a:p>
        </p:txBody>
      </p:sp>
      <p:sp>
        <p:nvSpPr>
          <p:cNvPr id="5" name="Content Placeholder 4">
            <a:extLst>
              <a:ext uri="{FF2B5EF4-FFF2-40B4-BE49-F238E27FC236}">
                <a16:creationId xmlns:a16="http://schemas.microsoft.com/office/drawing/2014/main" id="{17047E5E-B63C-B419-6B55-8BA8B993D7C9}"/>
              </a:ext>
            </a:extLst>
          </p:cNvPr>
          <p:cNvSpPr>
            <a:spLocks noGrp="1"/>
          </p:cNvSpPr>
          <p:nvPr>
            <p:ph sz="half" idx="2"/>
          </p:nvPr>
        </p:nvSpPr>
        <p:spPr>
          <a:xfrm>
            <a:off x="1141412" y="3407229"/>
            <a:ext cx="4875530" cy="3759199"/>
          </a:xfrm>
        </p:spPr>
        <p:txBody>
          <a:bodyPr/>
          <a:lstStyle/>
          <a:p>
            <a:pPr lvl="1"/>
            <a:r>
              <a:rPr lang="en-US" b="1" dirty="0"/>
              <a:t>Breakfast</a:t>
            </a:r>
          </a:p>
          <a:p>
            <a:pPr lvl="2"/>
            <a:r>
              <a:rPr lang="en-US" dirty="0"/>
              <a:t>Oatmeal with dried fruit</a:t>
            </a:r>
          </a:p>
          <a:p>
            <a:pPr lvl="1"/>
            <a:r>
              <a:rPr lang="en-US" b="1" dirty="0"/>
              <a:t>Lunch</a:t>
            </a:r>
          </a:p>
          <a:p>
            <a:pPr lvl="2"/>
            <a:r>
              <a:rPr lang="en-US" dirty="0"/>
              <a:t>Black bean burger</a:t>
            </a:r>
          </a:p>
          <a:p>
            <a:pPr lvl="1"/>
            <a:r>
              <a:rPr lang="en-US" b="1" dirty="0"/>
              <a:t>Dinner</a:t>
            </a:r>
          </a:p>
          <a:p>
            <a:pPr lvl="2"/>
            <a:r>
              <a:rPr lang="en-US" dirty="0"/>
              <a:t>Chicken lettuce wraps</a:t>
            </a:r>
          </a:p>
        </p:txBody>
      </p:sp>
      <p:sp>
        <p:nvSpPr>
          <p:cNvPr id="8" name="Text Placeholder 7">
            <a:extLst>
              <a:ext uri="{FF2B5EF4-FFF2-40B4-BE49-F238E27FC236}">
                <a16:creationId xmlns:a16="http://schemas.microsoft.com/office/drawing/2014/main" id="{4F6D1147-E410-5635-CDF5-ED237136F0C5}"/>
              </a:ext>
            </a:extLst>
          </p:cNvPr>
          <p:cNvSpPr>
            <a:spLocks noGrp="1"/>
          </p:cNvSpPr>
          <p:nvPr>
            <p:ph type="body" sz="quarter" idx="3"/>
          </p:nvPr>
        </p:nvSpPr>
        <p:spPr>
          <a:xfrm>
            <a:off x="6341745" y="2692402"/>
            <a:ext cx="4875530" cy="816429"/>
          </a:xfrm>
        </p:spPr>
        <p:txBody>
          <a:bodyPr/>
          <a:lstStyle/>
          <a:p>
            <a:r>
              <a:rPr lang="en-US" b="1" dirty="0"/>
              <a:t>Eating Out…</a:t>
            </a:r>
          </a:p>
        </p:txBody>
      </p:sp>
      <p:sp>
        <p:nvSpPr>
          <p:cNvPr id="6" name="Content Placeholder 5">
            <a:extLst>
              <a:ext uri="{FF2B5EF4-FFF2-40B4-BE49-F238E27FC236}">
                <a16:creationId xmlns:a16="http://schemas.microsoft.com/office/drawing/2014/main" id="{C870667C-3EC5-7EA9-1FF0-3164352644C2}"/>
              </a:ext>
            </a:extLst>
          </p:cNvPr>
          <p:cNvSpPr>
            <a:spLocks noGrp="1"/>
          </p:cNvSpPr>
          <p:nvPr>
            <p:ph sz="quarter" idx="4"/>
          </p:nvPr>
        </p:nvSpPr>
        <p:spPr>
          <a:xfrm>
            <a:off x="6171884" y="2969987"/>
            <a:ext cx="4875530" cy="3759199"/>
          </a:xfrm>
        </p:spPr>
        <p:txBody>
          <a:bodyPr/>
          <a:lstStyle/>
          <a:p>
            <a:pPr marL="0" indent="0">
              <a:buNone/>
            </a:pPr>
            <a:endParaRPr lang="en-US" b="1" dirty="0">
              <a:solidFill>
                <a:schemeClr val="accent1">
                  <a:lumMod val="75000"/>
                </a:schemeClr>
              </a:solidFill>
            </a:endParaRPr>
          </a:p>
          <a:p>
            <a:pPr lvl="1"/>
            <a:r>
              <a:rPr lang="en-US" b="1" dirty="0"/>
              <a:t>Breakfast:</a:t>
            </a:r>
          </a:p>
          <a:p>
            <a:pPr lvl="2"/>
            <a:r>
              <a:rPr lang="en-US" dirty="0"/>
              <a:t>Veggie omelet</a:t>
            </a:r>
          </a:p>
          <a:p>
            <a:pPr lvl="1"/>
            <a:r>
              <a:rPr lang="en-US" b="1" dirty="0"/>
              <a:t>Lunch:</a:t>
            </a:r>
          </a:p>
          <a:p>
            <a:pPr lvl="2"/>
            <a:r>
              <a:rPr lang="en-US" dirty="0"/>
              <a:t>Pizza with veggie toppings</a:t>
            </a:r>
          </a:p>
          <a:p>
            <a:pPr lvl="1"/>
            <a:r>
              <a:rPr lang="en-US" b="1" dirty="0"/>
              <a:t>Dinner:</a:t>
            </a:r>
          </a:p>
          <a:p>
            <a:pPr lvl="2"/>
            <a:r>
              <a:rPr lang="en-US" dirty="0"/>
              <a:t>Pad Thai with Tofu</a:t>
            </a:r>
          </a:p>
        </p:txBody>
      </p:sp>
    </p:spTree>
    <p:extLst>
      <p:ext uri="{BB962C8B-B14F-4D97-AF65-F5344CB8AC3E}">
        <p14:creationId xmlns:p14="http://schemas.microsoft.com/office/powerpoint/2010/main" val="147358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AE2561BA-AFE5-38BB-6171-3CD0FA168F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3022" y="381000"/>
            <a:ext cx="6442778" cy="4572000"/>
          </a:xfrm>
        </p:spPr>
      </p:pic>
      <p:pic>
        <p:nvPicPr>
          <p:cNvPr id="8" name="Picture 7">
            <a:extLst>
              <a:ext uri="{FF2B5EF4-FFF2-40B4-BE49-F238E27FC236}">
                <a16:creationId xmlns:a16="http://schemas.microsoft.com/office/drawing/2014/main" id="{313A6E59-16BF-F57F-A3B0-92E92249B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1" y="5429151"/>
            <a:ext cx="11887201" cy="14098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6991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2979-19AE-41D6-00FF-7094F7670C3F}"/>
              </a:ext>
            </a:extLst>
          </p:cNvPr>
          <p:cNvSpPr>
            <a:spLocks noGrp="1"/>
          </p:cNvSpPr>
          <p:nvPr>
            <p:ph type="title"/>
          </p:nvPr>
        </p:nvSpPr>
        <p:spPr/>
        <p:txBody>
          <a:bodyPr/>
          <a:lstStyle/>
          <a:p>
            <a:r>
              <a:rPr lang="en-US" b="1" dirty="0"/>
              <a:t>Your Elevator Pitch</a:t>
            </a:r>
          </a:p>
        </p:txBody>
      </p:sp>
      <p:sp>
        <p:nvSpPr>
          <p:cNvPr id="3" name="Content Placeholder 2">
            <a:extLst>
              <a:ext uri="{FF2B5EF4-FFF2-40B4-BE49-F238E27FC236}">
                <a16:creationId xmlns:a16="http://schemas.microsoft.com/office/drawing/2014/main" id="{D6805602-045F-9D3D-E488-8FA9F10245D4}"/>
              </a:ext>
            </a:extLst>
          </p:cNvPr>
          <p:cNvSpPr>
            <a:spLocks noGrp="1"/>
          </p:cNvSpPr>
          <p:nvPr>
            <p:ph idx="1"/>
          </p:nvPr>
        </p:nvSpPr>
        <p:spPr>
          <a:xfrm>
            <a:off x="1218882" y="1600200"/>
            <a:ext cx="10057129" cy="4572000"/>
          </a:xfrm>
        </p:spPr>
        <p:txBody>
          <a:bodyPr>
            <a:normAutofit fontScale="92500" lnSpcReduction="10000"/>
          </a:bodyPr>
          <a:lstStyle/>
          <a:p>
            <a:pPr marL="0" indent="0" algn="ctr">
              <a:buNone/>
            </a:pPr>
            <a:endParaRPr lang="en-US" b="0" i="0" dirty="0">
              <a:solidFill>
                <a:srgbClr val="323232"/>
              </a:solidFill>
              <a:effectLst/>
              <a:latin typeface="Georgia" panose="02040502050405020303" pitchFamily="18" charset="0"/>
            </a:endParaRPr>
          </a:p>
          <a:p>
            <a:pPr marL="0" indent="0" algn="ctr">
              <a:buNone/>
            </a:pPr>
            <a:r>
              <a:rPr lang="en-US" sz="4800" b="1" i="0" dirty="0">
                <a:solidFill>
                  <a:srgbClr val="323232"/>
                </a:solidFill>
                <a:effectLst/>
                <a:latin typeface="Georgia" panose="02040502050405020303" pitchFamily="18" charset="0"/>
              </a:rPr>
              <a:t>“ </a:t>
            </a:r>
            <a:r>
              <a:rPr lang="en-US" b="0" i="0" dirty="0">
                <a:solidFill>
                  <a:srgbClr val="323232"/>
                </a:solidFill>
                <a:effectLst/>
                <a:latin typeface="Georgia" panose="02040502050405020303" pitchFamily="18" charset="0"/>
              </a:rPr>
              <a:t>Want to know what you can do to help with climate change?</a:t>
            </a:r>
          </a:p>
          <a:p>
            <a:pPr marL="0" indent="0" algn="ctr">
              <a:buNone/>
            </a:pPr>
            <a:r>
              <a:rPr lang="en-US" b="0" i="0" dirty="0">
                <a:solidFill>
                  <a:srgbClr val="323232"/>
                </a:solidFill>
                <a:effectLst/>
                <a:latin typeface="Georgia" panose="02040502050405020303" pitchFamily="18" charset="0"/>
              </a:rPr>
              <a:t>Well, cutting back on red meat is good for the planet                     and good for your health.</a:t>
            </a:r>
          </a:p>
          <a:p>
            <a:pPr marL="0" indent="0" algn="ctr">
              <a:buNone/>
            </a:pPr>
            <a:r>
              <a:rPr lang="en-US" b="0" i="0" dirty="0">
                <a:solidFill>
                  <a:srgbClr val="323232"/>
                </a:solidFill>
                <a:effectLst/>
                <a:latin typeface="Georgia" panose="02040502050405020303" pitchFamily="18" charset="0"/>
              </a:rPr>
              <a:t>So, while </a:t>
            </a:r>
            <a:r>
              <a:rPr lang="en-US" dirty="0">
                <a:solidFill>
                  <a:srgbClr val="323232"/>
                </a:solidFill>
                <a:latin typeface="Georgia" panose="02040502050405020303" pitchFamily="18" charset="0"/>
              </a:rPr>
              <a:t>I won’t ask you to stop eating burgers… </a:t>
            </a:r>
          </a:p>
          <a:p>
            <a:pPr marL="0" indent="0" algn="ctr">
              <a:buNone/>
            </a:pPr>
            <a:r>
              <a:rPr lang="en-US" dirty="0">
                <a:solidFill>
                  <a:srgbClr val="323232"/>
                </a:solidFill>
                <a:latin typeface="Georgia" panose="02040502050405020303" pitchFamily="18" charset="0"/>
              </a:rPr>
              <a:t>I will ask you to eat burgers less often and when you do,                 eat pasture-fed burgers…</a:t>
            </a:r>
            <a:endParaRPr lang="en-US" b="0" i="0" dirty="0">
              <a:solidFill>
                <a:srgbClr val="323232"/>
              </a:solidFill>
              <a:effectLst/>
              <a:latin typeface="Georgia" panose="02040502050405020303" pitchFamily="18" charset="0"/>
            </a:endParaRPr>
          </a:p>
          <a:p>
            <a:pPr marL="0" indent="0" algn="ctr">
              <a:buNone/>
            </a:pPr>
            <a:r>
              <a:rPr lang="en-US" dirty="0">
                <a:solidFill>
                  <a:srgbClr val="323232"/>
                </a:solidFill>
                <a:latin typeface="Georgia" panose="02040502050405020303" pitchFamily="18" charset="0"/>
              </a:rPr>
              <a:t>You are in control and </a:t>
            </a:r>
            <a:r>
              <a:rPr lang="en-US" b="0" i="0" dirty="0">
                <a:solidFill>
                  <a:srgbClr val="323232"/>
                </a:solidFill>
                <a:effectLst/>
                <a:latin typeface="Georgia" panose="02040502050405020303" pitchFamily="18" charset="0"/>
              </a:rPr>
              <a:t>can start right away… no delay!</a:t>
            </a:r>
            <a:r>
              <a:rPr lang="en-US" sz="4800" b="1" i="0" dirty="0">
                <a:solidFill>
                  <a:srgbClr val="323232"/>
                </a:solidFill>
                <a:effectLst/>
                <a:latin typeface="Georgia" panose="02040502050405020303" pitchFamily="18" charset="0"/>
              </a:rPr>
              <a:t>”</a:t>
            </a:r>
            <a:endParaRPr lang="en-US" b="1" dirty="0"/>
          </a:p>
        </p:txBody>
      </p:sp>
    </p:spTree>
    <p:extLst>
      <p:ext uri="{BB962C8B-B14F-4D97-AF65-F5344CB8AC3E}">
        <p14:creationId xmlns:p14="http://schemas.microsoft.com/office/powerpoint/2010/main" val="27234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C418-222C-CEFB-7FC9-21F42A7C00B0}"/>
              </a:ext>
            </a:extLst>
          </p:cNvPr>
          <p:cNvSpPr>
            <a:spLocks noGrp="1"/>
          </p:cNvSpPr>
          <p:nvPr>
            <p:ph type="title"/>
          </p:nvPr>
        </p:nvSpPr>
        <p:spPr/>
        <p:txBody>
          <a:bodyPr/>
          <a:lstStyle/>
          <a:p>
            <a:r>
              <a:rPr lang="en-US" b="1" dirty="0">
                <a:solidFill>
                  <a:schemeClr val="accent1">
                    <a:lumMod val="75000"/>
                  </a:schemeClr>
                </a:solidFill>
              </a:rPr>
              <a:t>The Plant-Powered Lifestyle in Action</a:t>
            </a:r>
          </a:p>
        </p:txBody>
      </p:sp>
      <p:sp>
        <p:nvSpPr>
          <p:cNvPr id="3" name="Content Placeholder 2">
            <a:extLst>
              <a:ext uri="{FF2B5EF4-FFF2-40B4-BE49-F238E27FC236}">
                <a16:creationId xmlns:a16="http://schemas.microsoft.com/office/drawing/2014/main" id="{D3FBE7D7-7629-B75F-E367-21AE8FE1230F}"/>
              </a:ext>
            </a:extLst>
          </p:cNvPr>
          <p:cNvSpPr>
            <a:spLocks noGrp="1"/>
          </p:cNvSpPr>
          <p:nvPr>
            <p:ph idx="1"/>
          </p:nvPr>
        </p:nvSpPr>
        <p:spPr>
          <a:xfrm>
            <a:off x="1218882" y="1600200"/>
            <a:ext cx="10438129" cy="4572000"/>
          </a:xfrm>
        </p:spPr>
        <p:txBody>
          <a:bodyPr>
            <a:normAutofit fontScale="85000" lnSpcReduction="10000"/>
          </a:bodyPr>
          <a:lstStyle/>
          <a:p>
            <a:r>
              <a:rPr lang="en-US" b="1" dirty="0"/>
              <a:t>Who?</a:t>
            </a:r>
          </a:p>
          <a:p>
            <a:pPr lvl="1"/>
            <a:r>
              <a:rPr lang="en-US" dirty="0"/>
              <a:t>Welcoming you, your family, your friends, your co-workers, and your community</a:t>
            </a:r>
          </a:p>
          <a:p>
            <a:r>
              <a:rPr lang="en-US" b="1" dirty="0"/>
              <a:t>What?</a:t>
            </a:r>
          </a:p>
          <a:p>
            <a:pPr lvl="1"/>
            <a:r>
              <a:rPr lang="en-US" dirty="0"/>
              <a:t>Getting more of your nutrition from plant sources is a legitimate climate solution </a:t>
            </a:r>
          </a:p>
          <a:p>
            <a:r>
              <a:rPr lang="en-US" b="1" dirty="0"/>
              <a:t>When?</a:t>
            </a:r>
          </a:p>
          <a:p>
            <a:pPr lvl="1"/>
            <a:r>
              <a:rPr lang="en-US" dirty="0"/>
              <a:t>Choosing plant-based options at breakfast, lunch, dinner, supper, and snacks</a:t>
            </a:r>
          </a:p>
          <a:p>
            <a:r>
              <a:rPr lang="en-US" b="1" dirty="0"/>
              <a:t>Where?</a:t>
            </a:r>
          </a:p>
          <a:p>
            <a:pPr lvl="1"/>
            <a:r>
              <a:rPr lang="en-US" dirty="0"/>
              <a:t>Using plant-based choices everywhere – home, restaurant, and vacations</a:t>
            </a:r>
          </a:p>
          <a:p>
            <a:r>
              <a:rPr lang="en-US" b="1" dirty="0"/>
              <a:t>Why?</a:t>
            </a:r>
          </a:p>
          <a:p>
            <a:pPr lvl="1"/>
            <a:r>
              <a:rPr lang="en-US" dirty="0"/>
              <a:t>Reducing your carbon footprint can help to avert the climate crisis</a:t>
            </a:r>
          </a:p>
          <a:p>
            <a:pPr marL="451025" lvl="1" indent="0">
              <a:buNone/>
            </a:pPr>
            <a:endParaRPr lang="en-US" dirty="0"/>
          </a:p>
        </p:txBody>
      </p:sp>
    </p:spTree>
    <p:extLst>
      <p:ext uri="{BB962C8B-B14F-4D97-AF65-F5344CB8AC3E}">
        <p14:creationId xmlns:p14="http://schemas.microsoft.com/office/powerpoint/2010/main" val="313513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1295400"/>
          </a:xfrm>
        </p:spPr>
        <p:txBody>
          <a:bodyPr anchor="b">
            <a:normAutofit/>
          </a:bodyPr>
          <a:lstStyle/>
          <a:p>
            <a:r>
              <a:rPr lang="en-US" b="1" dirty="0"/>
              <a:t>So, What’s Your Why?</a:t>
            </a:r>
          </a:p>
        </p:txBody>
      </p:sp>
      <p:pic>
        <p:nvPicPr>
          <p:cNvPr id="5" name="Picture 4" descr="A picture containing diagram&#10;&#10;Description automatically generated">
            <a:extLst>
              <a:ext uri="{FF2B5EF4-FFF2-40B4-BE49-F238E27FC236}">
                <a16:creationId xmlns:a16="http://schemas.microsoft.com/office/drawing/2014/main" id="{E58C5531-C012-E02C-D23C-0049D3BB3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812" y="1464212"/>
            <a:ext cx="4850625" cy="4572000"/>
          </a:xfrm>
          <a:prstGeom prst="rect">
            <a:avLst/>
          </a:prstGeom>
          <a:noFill/>
        </p:spPr>
      </p:pic>
      <p:sp>
        <p:nvSpPr>
          <p:cNvPr id="3" name="Text Placeholder 2"/>
          <p:cNvSpPr>
            <a:spLocks noGrp="1"/>
          </p:cNvSpPr>
          <p:nvPr>
            <p:ph type="body" sz="half" idx="2"/>
          </p:nvPr>
        </p:nvSpPr>
        <p:spPr>
          <a:xfrm>
            <a:off x="1218882" y="1600202"/>
            <a:ext cx="4037329" cy="4571999"/>
          </a:xfrm>
        </p:spPr>
        <p:txBody>
          <a:bodyPr>
            <a:normAutofit lnSpcReduction="10000"/>
          </a:bodyPr>
          <a:lstStyle/>
          <a:p>
            <a:pPr algn="ctr"/>
            <a:r>
              <a:rPr lang="en-US" sz="2400" b="1" dirty="0"/>
              <a:t>Plant-based eating can </a:t>
            </a:r>
            <a:r>
              <a:rPr lang="en-US" sz="2400" b="1" dirty="0">
                <a:solidFill>
                  <a:schemeClr val="tx1"/>
                </a:solidFill>
              </a:rPr>
              <a:t>preserve the ecosystem and environment  </a:t>
            </a:r>
          </a:p>
          <a:p>
            <a:pPr algn="ctr"/>
            <a:endParaRPr lang="en-US" sz="1000" b="1" dirty="0"/>
          </a:p>
          <a:p>
            <a:pPr algn="ctr"/>
            <a:r>
              <a:rPr lang="en-US" sz="2400" b="1" dirty="0"/>
              <a:t>Plant-based eating can </a:t>
            </a:r>
            <a:r>
              <a:rPr lang="en-US" sz="2400" b="1" dirty="0">
                <a:solidFill>
                  <a:schemeClr val="tx1"/>
                </a:solidFill>
              </a:rPr>
              <a:t>support a healthy lifestyle for you and your family, friends, and community</a:t>
            </a:r>
          </a:p>
          <a:p>
            <a:pPr algn="ctr"/>
            <a:endParaRPr lang="en-US" sz="1000" b="1" dirty="0"/>
          </a:p>
          <a:p>
            <a:pPr algn="ctr"/>
            <a:r>
              <a:rPr lang="en-US" sz="2400" b="1" dirty="0"/>
              <a:t>Plant-based eating can </a:t>
            </a:r>
            <a:r>
              <a:rPr lang="en-US" sz="2400" b="1" dirty="0">
                <a:solidFill>
                  <a:schemeClr val="tx1"/>
                </a:solidFill>
              </a:rPr>
              <a:t>make a difference for future generations</a:t>
            </a:r>
          </a:p>
        </p:txBody>
      </p:sp>
    </p:spTree>
    <p:extLst>
      <p:ext uri="{BB962C8B-B14F-4D97-AF65-F5344CB8AC3E}">
        <p14:creationId xmlns:p14="http://schemas.microsoft.com/office/powerpoint/2010/main" val="338651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1" y="152400"/>
            <a:ext cx="10969943" cy="1295400"/>
          </a:xfrm>
        </p:spPr>
        <p:txBody>
          <a:bodyPr anchor="b">
            <a:normAutofit/>
          </a:bodyPr>
          <a:lstStyle/>
          <a:p>
            <a:r>
              <a:rPr lang="en-US" sz="3100" b="1" dirty="0"/>
              <a:t>Our Climate Crisis is Connected to Our Food Production</a:t>
            </a:r>
            <a:endParaRPr lang="en-US" sz="3100" dirty="0"/>
          </a:p>
        </p:txBody>
      </p:sp>
      <p:sp>
        <p:nvSpPr>
          <p:cNvPr id="12" name="Text Placeholder 3">
            <a:extLst>
              <a:ext uri="{FF2B5EF4-FFF2-40B4-BE49-F238E27FC236}">
                <a16:creationId xmlns:a16="http://schemas.microsoft.com/office/drawing/2014/main" id="{122D2E2B-2268-1E88-F4D5-32A5A0505F1F}"/>
              </a:ext>
            </a:extLst>
          </p:cNvPr>
          <p:cNvSpPr>
            <a:spLocks noGrp="1"/>
          </p:cNvSpPr>
          <p:nvPr>
            <p:ph type="body" sz="half" idx="2"/>
          </p:nvPr>
        </p:nvSpPr>
        <p:spPr>
          <a:xfrm>
            <a:off x="1218882" y="1600202"/>
            <a:ext cx="3656647" cy="4571999"/>
          </a:xfrm>
        </p:spPr>
        <p:txBody>
          <a:bodyPr>
            <a:normAutofit fontScale="92500" lnSpcReduction="20000"/>
          </a:bodyPr>
          <a:lstStyle/>
          <a:p>
            <a:pPr marL="457200" indent="-457200">
              <a:buFont typeface="Arial" panose="020B0604020202020204" pitchFamily="34" charset="0"/>
              <a:buChar char="•"/>
            </a:pPr>
            <a:r>
              <a:rPr lang="en-US" b="1" dirty="0"/>
              <a:t>Methane</a:t>
            </a:r>
          </a:p>
          <a:p>
            <a:pPr marL="1066693" lvl="1" indent="-457200">
              <a:buFont typeface="Arial" panose="020B0604020202020204" pitchFamily="34" charset="0"/>
              <a:buChar char="•"/>
            </a:pPr>
            <a:r>
              <a:rPr lang="en-US" sz="2200" b="1" dirty="0"/>
              <a:t>Cows, sheep, goats</a:t>
            </a:r>
          </a:p>
          <a:p>
            <a:pPr marL="1066693" lvl="1" indent="-457200">
              <a:buFont typeface="Arial" panose="020B0604020202020204" pitchFamily="34" charset="0"/>
              <a:buChar char="•"/>
            </a:pPr>
            <a:r>
              <a:rPr lang="en-US" sz="2200" b="1" dirty="0"/>
              <a:t>Digestion</a:t>
            </a:r>
          </a:p>
          <a:p>
            <a:pPr marL="1066693" lvl="1" indent="-457200">
              <a:buFont typeface="Arial" panose="020B0604020202020204" pitchFamily="34" charset="0"/>
              <a:buChar char="•"/>
            </a:pPr>
            <a:r>
              <a:rPr lang="en-US" sz="2200" b="1" dirty="0"/>
              <a:t>Defecation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Nitrous Oxides</a:t>
            </a:r>
          </a:p>
          <a:p>
            <a:pPr marL="1066693" lvl="1" indent="-457200">
              <a:buFont typeface="Arial" panose="020B0604020202020204" pitchFamily="34" charset="0"/>
              <a:buChar char="•"/>
            </a:pPr>
            <a:r>
              <a:rPr lang="en-US" sz="2200" b="1" dirty="0"/>
              <a:t>Fertilizers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Carbon Dioxide</a:t>
            </a:r>
          </a:p>
          <a:p>
            <a:pPr marL="1066693" lvl="1" indent="-457200">
              <a:buFont typeface="Arial" panose="020B0604020202020204" pitchFamily="34" charset="0"/>
              <a:buChar char="•"/>
            </a:pPr>
            <a:r>
              <a:rPr lang="en-US" sz="2200" b="1" dirty="0"/>
              <a:t>Deforestation</a:t>
            </a:r>
          </a:p>
          <a:p>
            <a:endParaRPr lang="en-US" dirty="0"/>
          </a:p>
        </p:txBody>
      </p:sp>
      <p:graphicFrame>
        <p:nvGraphicFramePr>
          <p:cNvPr id="8" name="Content Placeholder 5">
            <a:extLst>
              <a:ext uri="{FF2B5EF4-FFF2-40B4-BE49-F238E27FC236}">
                <a16:creationId xmlns:a16="http://schemas.microsoft.com/office/drawing/2014/main" id="{02D668FC-1E60-F6C7-7714-C6E60CE10DBD}"/>
              </a:ext>
            </a:extLst>
          </p:cNvPr>
          <p:cNvGraphicFramePr>
            <a:graphicFrameLocks noGrp="1"/>
          </p:cNvGraphicFramePr>
          <p:nvPr>
            <p:ph idx="1"/>
            <p:extLst>
              <p:ext uri="{D42A27DB-BD31-4B8C-83A1-F6EECF244321}">
                <p14:modId xmlns:p14="http://schemas.microsoft.com/office/powerpoint/2010/main" val="3618829821"/>
              </p:ext>
            </p:extLst>
          </p:nvPr>
        </p:nvGraphicFramePr>
        <p:xfrm>
          <a:off x="4875530" y="1600200"/>
          <a:ext cx="609441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46F0-D6B4-CE05-31F8-21893CE9CB55}"/>
              </a:ext>
            </a:extLst>
          </p:cNvPr>
          <p:cNvSpPr>
            <a:spLocks noGrp="1"/>
          </p:cNvSpPr>
          <p:nvPr>
            <p:ph type="title"/>
          </p:nvPr>
        </p:nvSpPr>
        <p:spPr>
          <a:xfrm>
            <a:off x="1218883" y="152400"/>
            <a:ext cx="9751060" cy="1295400"/>
          </a:xfrm>
        </p:spPr>
        <p:txBody>
          <a:bodyPr anchor="b">
            <a:normAutofit/>
          </a:bodyPr>
          <a:lstStyle/>
          <a:p>
            <a:r>
              <a:rPr lang="en-US" b="1" dirty="0"/>
              <a:t>Shrink that </a:t>
            </a:r>
            <a:r>
              <a:rPr lang="en-US" b="1" dirty="0" err="1"/>
              <a:t>FOODprint</a:t>
            </a:r>
            <a:endParaRPr lang="en-US" b="1" dirty="0"/>
          </a:p>
        </p:txBody>
      </p:sp>
      <p:pic>
        <p:nvPicPr>
          <p:cNvPr id="1026" name="Picture 2">
            <a:extLst>
              <a:ext uri="{FF2B5EF4-FFF2-40B4-BE49-F238E27FC236}">
                <a16:creationId xmlns:a16="http://schemas.microsoft.com/office/drawing/2014/main" id="{D28D0548-70BE-73BD-07CB-85E81A1EF7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1412" y="2057400"/>
            <a:ext cx="6705600" cy="2819400"/>
          </a:xfrm>
          <a:prstGeom prst="rect">
            <a:avLst/>
          </a:prstGeom>
          <a:solidFill>
            <a:srgbClr val="FFFFFF"/>
          </a:solidFill>
        </p:spPr>
      </p:pic>
      <p:sp>
        <p:nvSpPr>
          <p:cNvPr id="3" name="Content Placeholder 2">
            <a:extLst>
              <a:ext uri="{FF2B5EF4-FFF2-40B4-BE49-F238E27FC236}">
                <a16:creationId xmlns:a16="http://schemas.microsoft.com/office/drawing/2014/main" id="{7D331AE0-D580-2E27-3E58-A7D94B9C55EA}"/>
              </a:ext>
            </a:extLst>
          </p:cNvPr>
          <p:cNvSpPr>
            <a:spLocks noGrp="1"/>
          </p:cNvSpPr>
          <p:nvPr>
            <p:ph type="body" sz="half" idx="2"/>
          </p:nvPr>
        </p:nvSpPr>
        <p:spPr>
          <a:xfrm>
            <a:off x="1218883" y="1600202"/>
            <a:ext cx="3453500" cy="4571999"/>
          </a:xfrm>
        </p:spPr>
        <p:txBody>
          <a:bodyPr>
            <a:normAutofit/>
          </a:bodyPr>
          <a:lstStyle/>
          <a:p>
            <a:pPr marL="0" indent="0" algn="ctr">
              <a:buNone/>
            </a:pPr>
            <a:endParaRPr lang="en-US" sz="3200" dirty="0"/>
          </a:p>
          <a:p>
            <a:pPr marL="0" indent="0" algn="ctr">
              <a:buNone/>
            </a:pPr>
            <a:r>
              <a:rPr lang="en-US" sz="3200" b="1" dirty="0"/>
              <a:t>Removing beef from the typical American diet, can lower the carbon footprint of our food by almost 25%</a:t>
            </a:r>
          </a:p>
        </p:txBody>
      </p:sp>
    </p:spTree>
    <p:extLst>
      <p:ext uri="{BB962C8B-B14F-4D97-AF65-F5344CB8AC3E}">
        <p14:creationId xmlns:p14="http://schemas.microsoft.com/office/powerpoint/2010/main" val="284889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46F0-D6B4-CE05-31F8-21893CE9CB55}"/>
              </a:ext>
            </a:extLst>
          </p:cNvPr>
          <p:cNvSpPr>
            <a:spLocks noGrp="1"/>
          </p:cNvSpPr>
          <p:nvPr>
            <p:ph type="title"/>
          </p:nvPr>
        </p:nvSpPr>
        <p:spPr>
          <a:xfrm>
            <a:off x="1218883" y="152400"/>
            <a:ext cx="9751060" cy="1295400"/>
          </a:xfrm>
        </p:spPr>
        <p:txBody>
          <a:bodyPr anchor="b">
            <a:normAutofit/>
          </a:bodyPr>
          <a:lstStyle/>
          <a:p>
            <a:r>
              <a:rPr lang="en-US" b="1" dirty="0"/>
              <a:t>People Power</a:t>
            </a:r>
          </a:p>
        </p:txBody>
      </p:sp>
      <p:pic>
        <p:nvPicPr>
          <p:cNvPr id="2050" name="Picture 2">
            <a:extLst>
              <a:ext uri="{FF2B5EF4-FFF2-40B4-BE49-F238E27FC236}">
                <a16:creationId xmlns:a16="http://schemas.microsoft.com/office/drawing/2014/main" id="{BB4C2A91-91E3-F307-3C36-94B47BF208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5530" y="1600202"/>
            <a:ext cx="6933882" cy="4000051"/>
          </a:xfrm>
          <a:prstGeom prst="rect">
            <a:avLst/>
          </a:prstGeom>
          <a:solidFill>
            <a:srgbClr val="FFFFFF"/>
          </a:solidFill>
        </p:spPr>
      </p:pic>
      <p:sp>
        <p:nvSpPr>
          <p:cNvPr id="3" name="Content Placeholder 2">
            <a:extLst>
              <a:ext uri="{FF2B5EF4-FFF2-40B4-BE49-F238E27FC236}">
                <a16:creationId xmlns:a16="http://schemas.microsoft.com/office/drawing/2014/main" id="{7D331AE0-D580-2E27-3E58-A7D94B9C55EA}"/>
              </a:ext>
            </a:extLst>
          </p:cNvPr>
          <p:cNvSpPr>
            <a:spLocks noGrp="1"/>
          </p:cNvSpPr>
          <p:nvPr>
            <p:ph type="body" sz="half" idx="2"/>
          </p:nvPr>
        </p:nvSpPr>
        <p:spPr>
          <a:xfrm>
            <a:off x="1218883" y="1600202"/>
            <a:ext cx="3453500" cy="4571999"/>
          </a:xfrm>
        </p:spPr>
        <p:txBody>
          <a:bodyPr>
            <a:normAutofit/>
          </a:bodyPr>
          <a:lstStyle/>
          <a:p>
            <a:pPr marL="0" indent="0" algn="ctr">
              <a:buNone/>
            </a:pPr>
            <a:endParaRPr lang="en-US" sz="3200" b="1" dirty="0"/>
          </a:p>
          <a:p>
            <a:pPr marL="0" indent="0" algn="ctr">
              <a:buNone/>
            </a:pPr>
            <a:r>
              <a:rPr lang="en-US" sz="3200" b="1" dirty="0"/>
              <a:t>Little changes can make a big cumulative difference to climate change</a:t>
            </a:r>
          </a:p>
        </p:txBody>
      </p:sp>
      <p:sp>
        <p:nvSpPr>
          <p:cNvPr id="5" name="Arrow: Up 4">
            <a:extLst>
              <a:ext uri="{FF2B5EF4-FFF2-40B4-BE49-F238E27FC236}">
                <a16:creationId xmlns:a16="http://schemas.microsoft.com/office/drawing/2014/main" id="{571845C8-FE43-29C7-FBBA-2D1A1385FDAC}"/>
              </a:ext>
            </a:extLst>
          </p:cNvPr>
          <p:cNvSpPr/>
          <p:nvPr/>
        </p:nvSpPr>
        <p:spPr>
          <a:xfrm>
            <a:off x="9637555" y="4610542"/>
            <a:ext cx="304801"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F31409DD-7455-73CD-6D31-EE06D38F94C7}"/>
              </a:ext>
            </a:extLst>
          </p:cNvPr>
          <p:cNvSpPr/>
          <p:nvPr/>
        </p:nvSpPr>
        <p:spPr>
          <a:xfrm>
            <a:off x="8913813" y="4635778"/>
            <a:ext cx="304800" cy="9387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5F3F5F76-2CAC-8688-C7BC-549EDE1A9F50}"/>
              </a:ext>
            </a:extLst>
          </p:cNvPr>
          <p:cNvSpPr/>
          <p:nvPr/>
        </p:nvSpPr>
        <p:spPr>
          <a:xfrm>
            <a:off x="8190070" y="4635779"/>
            <a:ext cx="304801" cy="9332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27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152400"/>
            <a:ext cx="10512742" cy="1295400"/>
          </a:xfrm>
        </p:spPr>
        <p:txBody>
          <a:bodyPr anchor="b">
            <a:normAutofit fontScale="90000"/>
          </a:bodyPr>
          <a:lstStyle/>
          <a:p>
            <a:pPr>
              <a:lnSpc>
                <a:spcPct val="90000"/>
              </a:lnSpc>
            </a:pPr>
            <a:br>
              <a:rPr lang="en-US" sz="2800" b="1" dirty="0"/>
            </a:br>
            <a:r>
              <a:rPr lang="en-US" sz="3400" b="1" dirty="0"/>
              <a:t>Personal Responsibility vs Corporate Responsibility</a:t>
            </a:r>
          </a:p>
        </p:txBody>
      </p:sp>
      <p:pic>
        <p:nvPicPr>
          <p:cNvPr id="3" name="Picture 2" descr="A blue surface with white text&#10;&#10;Description automatically generated with low confidence">
            <a:extLst>
              <a:ext uri="{FF2B5EF4-FFF2-40B4-BE49-F238E27FC236}">
                <a16:creationId xmlns:a16="http://schemas.microsoft.com/office/drawing/2014/main" id="{3E11DB9C-0D0E-E073-86D1-C31C333CF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212" y="2446394"/>
            <a:ext cx="6094413" cy="2879610"/>
          </a:xfrm>
          <a:prstGeom prst="rect">
            <a:avLst/>
          </a:prstGeom>
          <a:noFill/>
        </p:spPr>
      </p:pic>
      <p:sp>
        <p:nvSpPr>
          <p:cNvPr id="6" name="Content Placeholder 5"/>
          <p:cNvSpPr>
            <a:spLocks noGrp="1"/>
          </p:cNvSpPr>
          <p:nvPr>
            <p:ph type="body" sz="half" idx="2"/>
          </p:nvPr>
        </p:nvSpPr>
        <p:spPr>
          <a:xfrm>
            <a:off x="1065212" y="1600200"/>
            <a:ext cx="4419599" cy="4571999"/>
          </a:xfrm>
        </p:spPr>
        <p:txBody>
          <a:bodyPr>
            <a:normAutofit fontScale="25000" lnSpcReduction="20000"/>
          </a:bodyPr>
          <a:lstStyle/>
          <a:p>
            <a:pPr marL="0" indent="0">
              <a:buNone/>
            </a:pPr>
            <a:endParaRPr lang="en-US" sz="2200" b="1" dirty="0"/>
          </a:p>
          <a:p>
            <a:pPr marL="0" indent="0" algn="ctr">
              <a:lnSpc>
                <a:spcPct val="110000"/>
              </a:lnSpc>
              <a:buNone/>
            </a:pPr>
            <a:r>
              <a:rPr lang="en-US" sz="9600" b="1" dirty="0"/>
              <a:t>I</a:t>
            </a:r>
            <a:r>
              <a:rPr lang="en-US" sz="9600" b="1" i="0" dirty="0">
                <a:effectLst/>
              </a:rPr>
              <a:t>ndividual acts can grow into influential group activity</a:t>
            </a:r>
          </a:p>
          <a:p>
            <a:pPr marL="0" indent="0" algn="ctr">
              <a:lnSpc>
                <a:spcPct val="110000"/>
              </a:lnSpc>
              <a:buNone/>
            </a:pPr>
            <a:endParaRPr lang="en-US" sz="9600" b="1" dirty="0">
              <a:solidFill>
                <a:schemeClr val="tx1"/>
              </a:solidFill>
            </a:endParaRPr>
          </a:p>
          <a:p>
            <a:pPr marL="0" indent="0" algn="ctr">
              <a:lnSpc>
                <a:spcPct val="110000"/>
              </a:lnSpc>
              <a:buNone/>
            </a:pPr>
            <a:r>
              <a:rPr lang="en-US" sz="9600" b="1" dirty="0">
                <a:solidFill>
                  <a:srgbClr val="FF0000"/>
                </a:solidFill>
              </a:rPr>
              <a:t>O</a:t>
            </a:r>
            <a:r>
              <a:rPr lang="en-US" sz="9600" b="1" i="0" dirty="0">
                <a:solidFill>
                  <a:srgbClr val="FF0000"/>
                </a:solidFill>
                <a:effectLst/>
              </a:rPr>
              <a:t>ne effective act                             that can easily be amplified,                                          EAT LESS RED MEAT</a:t>
            </a:r>
            <a:endParaRPr lang="en-US" sz="9600" b="1" dirty="0">
              <a:solidFill>
                <a:srgbClr val="FF0000"/>
              </a:solidFill>
            </a:endParaRPr>
          </a:p>
          <a:p>
            <a:pPr marL="0" indent="0" algn="ctr">
              <a:lnSpc>
                <a:spcPct val="110000"/>
              </a:lnSpc>
              <a:buNone/>
            </a:pPr>
            <a:endParaRPr lang="en-US" sz="9600" b="1" dirty="0">
              <a:solidFill>
                <a:schemeClr val="tx1"/>
              </a:solidFill>
            </a:endParaRPr>
          </a:p>
          <a:p>
            <a:pPr marL="0" indent="0" algn="ctr">
              <a:lnSpc>
                <a:spcPct val="110000"/>
              </a:lnSpc>
              <a:buNone/>
            </a:pPr>
            <a:r>
              <a:rPr lang="en-US" sz="9600" b="1" dirty="0"/>
              <a:t>Consumer demand will influence the industry</a:t>
            </a:r>
          </a:p>
          <a:p>
            <a:pPr marL="0" indent="0" algn="ctr">
              <a:lnSpc>
                <a:spcPct val="110000"/>
              </a:lnSpc>
              <a:buNone/>
            </a:pPr>
            <a:r>
              <a:rPr lang="en-US" sz="9600" b="1" i="0" dirty="0">
                <a:solidFill>
                  <a:schemeClr val="tx1"/>
                </a:solidFill>
                <a:effectLst/>
              </a:rPr>
              <a:t> </a:t>
            </a:r>
          </a:p>
          <a:p>
            <a:pPr marL="0" indent="0">
              <a:buNone/>
            </a:pPr>
            <a:endParaRPr lang="en-US" sz="2200" dirty="0"/>
          </a:p>
        </p:txBody>
      </p:sp>
    </p:spTree>
    <p:extLst>
      <p:ext uri="{BB962C8B-B14F-4D97-AF65-F5344CB8AC3E}">
        <p14:creationId xmlns:p14="http://schemas.microsoft.com/office/powerpoint/2010/main" val="25914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46F0-D6B4-CE05-31F8-21893CE9CB55}"/>
              </a:ext>
            </a:extLst>
          </p:cNvPr>
          <p:cNvSpPr>
            <a:spLocks noGrp="1"/>
          </p:cNvSpPr>
          <p:nvPr>
            <p:ph type="title"/>
          </p:nvPr>
        </p:nvSpPr>
        <p:spPr/>
        <p:txBody>
          <a:bodyPr/>
          <a:lstStyle/>
          <a:p>
            <a:r>
              <a:rPr lang="en-US" b="1" dirty="0">
                <a:solidFill>
                  <a:schemeClr val="accent1">
                    <a:lumMod val="75000"/>
                  </a:schemeClr>
                </a:solidFill>
              </a:rPr>
              <a:t>Let’s Take a Deeper Dive</a:t>
            </a:r>
          </a:p>
        </p:txBody>
      </p:sp>
      <p:sp>
        <p:nvSpPr>
          <p:cNvPr id="3" name="Content Placeholder 2">
            <a:extLst>
              <a:ext uri="{FF2B5EF4-FFF2-40B4-BE49-F238E27FC236}">
                <a16:creationId xmlns:a16="http://schemas.microsoft.com/office/drawing/2014/main" id="{7D331AE0-D580-2E27-3E58-A7D94B9C55EA}"/>
              </a:ext>
            </a:extLst>
          </p:cNvPr>
          <p:cNvSpPr>
            <a:spLocks noGrp="1"/>
          </p:cNvSpPr>
          <p:nvPr>
            <p:ph idx="1"/>
          </p:nvPr>
        </p:nvSpPr>
        <p:spPr>
          <a:xfrm>
            <a:off x="1218882" y="1600200"/>
            <a:ext cx="10057129" cy="4572000"/>
          </a:xfrm>
        </p:spPr>
        <p:txBody>
          <a:bodyPr/>
          <a:lstStyle/>
          <a:p>
            <a:pPr marL="0" indent="0" algn="ctr">
              <a:buNone/>
            </a:pPr>
            <a:endParaRPr lang="en-US" dirty="0"/>
          </a:p>
          <a:p>
            <a:pPr marL="0" indent="0" algn="ctr">
              <a:buNone/>
            </a:pPr>
            <a:r>
              <a:rPr lang="en-US" dirty="0"/>
              <a:t>Switching to a plant-based diet had the potential to </a:t>
            </a:r>
            <a:r>
              <a:rPr lang="en-US" b="1" dirty="0"/>
              <a:t>offset almost 70% of the heating effect from greenhouse gases </a:t>
            </a:r>
            <a:r>
              <a:rPr lang="en-US" dirty="0"/>
              <a:t>emissions and </a:t>
            </a:r>
            <a:r>
              <a:rPr lang="en-US" b="1" dirty="0"/>
              <a:t>limit global warming by 2 degrees</a:t>
            </a:r>
          </a:p>
          <a:p>
            <a:pPr marL="0" indent="0">
              <a:buNone/>
            </a:pPr>
            <a:endParaRPr lang="en-US" b="1" dirty="0"/>
          </a:p>
          <a:p>
            <a:pPr marL="0" indent="0" algn="ctr">
              <a:buNone/>
            </a:pPr>
            <a:r>
              <a:rPr lang="en-US" dirty="0"/>
              <a:t>If you include animal products – </a:t>
            </a:r>
            <a:r>
              <a:rPr lang="en-US" b="1" dirty="0"/>
              <a:t>reach for pasture-raised options </a:t>
            </a:r>
            <a:r>
              <a:rPr lang="en-US" dirty="0"/>
              <a:t>– they can improve land use, nutrient and manure management, and soil health and </a:t>
            </a:r>
            <a:r>
              <a:rPr lang="en-US" b="1" dirty="0"/>
              <a:t>decrease overall emissions</a:t>
            </a:r>
          </a:p>
        </p:txBody>
      </p:sp>
    </p:spTree>
    <p:extLst>
      <p:ext uri="{BB962C8B-B14F-4D97-AF65-F5344CB8AC3E}">
        <p14:creationId xmlns:p14="http://schemas.microsoft.com/office/powerpoint/2010/main" val="6747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You do not have to become “A Vegan or A Vegetarian”</a:t>
            </a:r>
            <a:r>
              <a:rPr lang="en-US" sz="3600" dirty="0"/>
              <a:t> unless you really want to!!!</a:t>
            </a:r>
            <a:endParaRPr lang="en-US" dirty="0"/>
          </a:p>
        </p:txBody>
      </p:sp>
    </p:spTree>
    <p:extLst>
      <p:ext uri="{BB962C8B-B14F-4D97-AF65-F5344CB8AC3E}">
        <p14:creationId xmlns:p14="http://schemas.microsoft.com/office/powerpoint/2010/main" val="2890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10057288" cy="2105367"/>
          </a:xfrm>
        </p:spPr>
        <p:txBody>
          <a:bodyPr>
            <a:normAutofit/>
          </a:bodyPr>
          <a:lstStyle/>
          <a:p>
            <a:r>
              <a:rPr lang="en-US" b="1" dirty="0"/>
              <a:t>You can become </a:t>
            </a:r>
            <a:br>
              <a:rPr lang="en-US" b="1" dirty="0"/>
            </a:br>
            <a:r>
              <a:rPr lang="en-US" b="1" dirty="0"/>
              <a:t>“A Climatarian”</a:t>
            </a:r>
          </a:p>
        </p:txBody>
      </p:sp>
      <p:pic>
        <p:nvPicPr>
          <p:cNvPr id="4" name="Picture 3" descr="A sign on a wall&#10;&#10;Description automatically generated with low confidence">
            <a:extLst>
              <a:ext uri="{FF2B5EF4-FFF2-40B4-BE49-F238E27FC236}">
                <a16:creationId xmlns:a16="http://schemas.microsoft.com/office/drawing/2014/main" id="{84EC512B-21EB-8AD2-ED43-64A0AF9BE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12" y="1752600"/>
            <a:ext cx="4219706" cy="2985519"/>
          </a:xfrm>
          <a:prstGeom prst="rect">
            <a:avLst/>
          </a:prstGeom>
        </p:spPr>
      </p:pic>
    </p:spTree>
    <p:extLst>
      <p:ext uri="{BB962C8B-B14F-4D97-AF65-F5344CB8AC3E}">
        <p14:creationId xmlns:p14="http://schemas.microsoft.com/office/powerpoint/2010/main" val="146983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671</TotalTime>
  <Words>1358</Words>
  <Application>Microsoft Office PowerPoint</Application>
  <PresentationFormat>Custom</PresentationFormat>
  <Paragraphs>155</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Constantia</vt:lpstr>
      <vt:lpstr>Georgia</vt:lpstr>
      <vt:lpstr>Times New Roman</vt:lpstr>
      <vt:lpstr>Cooking 16x9</vt:lpstr>
      <vt:lpstr>Living a Plant-Powered Life </vt:lpstr>
      <vt:lpstr>The Plant-Powered Lifestyle in Action</vt:lpstr>
      <vt:lpstr>Our Climate Crisis is Connected to Our Food Production</vt:lpstr>
      <vt:lpstr>Shrink that FOODprint</vt:lpstr>
      <vt:lpstr>People Power</vt:lpstr>
      <vt:lpstr> Personal Responsibility vs Corporate Responsibility</vt:lpstr>
      <vt:lpstr>Let’s Take a Deeper Dive</vt:lpstr>
      <vt:lpstr>You do not have to become “A Vegan or A Vegetarian” unless you really want to!!!</vt:lpstr>
      <vt:lpstr>You can become  “A Climatarian”</vt:lpstr>
      <vt:lpstr>You can become  “A Flexitarian”</vt:lpstr>
      <vt:lpstr>You can become  “A Planetarian”</vt:lpstr>
      <vt:lpstr>Can you still get protein from a plant-based diet?</vt:lpstr>
      <vt:lpstr>How can a plant-based diet impact your health?</vt:lpstr>
      <vt:lpstr>Will it cost more to eat more plant-based diet?</vt:lpstr>
      <vt:lpstr>Will I need extra supplements if I eat less meat?</vt:lpstr>
      <vt:lpstr>Will I get bored with a plant-based diet?</vt:lpstr>
      <vt:lpstr>Let me show you the way…</vt:lpstr>
      <vt:lpstr>PowerPoint Presentation</vt:lpstr>
      <vt:lpstr>Your Elevator Pitch</vt:lpstr>
      <vt:lpstr>So, What’s Your Why?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 Plant-Powered Life</dc:title>
  <dc:creator>Keisha Callins, M.D., M.P.H.</dc:creator>
  <cp:lastModifiedBy>Keisha Callins, M.D., M.P.H.</cp:lastModifiedBy>
  <cp:revision>2</cp:revision>
  <dcterms:created xsi:type="dcterms:W3CDTF">2023-04-15T17:46:36Z</dcterms:created>
  <dcterms:modified xsi:type="dcterms:W3CDTF">2023-04-16T11:45:22Z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